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9"/>
  </p:notesMasterIdLst>
  <p:sldIdLst>
    <p:sldId id="291" r:id="rId2"/>
    <p:sldId id="392" r:id="rId3"/>
    <p:sldId id="440" r:id="rId4"/>
    <p:sldId id="386" r:id="rId5"/>
    <p:sldId id="322" r:id="rId6"/>
    <p:sldId id="302" r:id="rId7"/>
    <p:sldId id="403" r:id="rId8"/>
    <p:sldId id="405" r:id="rId9"/>
    <p:sldId id="406" r:id="rId10"/>
    <p:sldId id="407" r:id="rId11"/>
    <p:sldId id="408" r:id="rId12"/>
    <p:sldId id="344" r:id="rId13"/>
    <p:sldId id="409" r:id="rId14"/>
    <p:sldId id="410" r:id="rId15"/>
    <p:sldId id="411" r:id="rId16"/>
    <p:sldId id="413" r:id="rId17"/>
    <p:sldId id="303" r:id="rId18"/>
    <p:sldId id="414" r:id="rId19"/>
    <p:sldId id="415" r:id="rId20"/>
    <p:sldId id="416" r:id="rId21"/>
    <p:sldId id="417" r:id="rId22"/>
    <p:sldId id="418" r:id="rId23"/>
    <p:sldId id="419" r:id="rId24"/>
    <p:sldId id="420" r:id="rId25"/>
    <p:sldId id="421" r:id="rId26"/>
    <p:sldId id="422" r:id="rId27"/>
    <p:sldId id="423" r:id="rId28"/>
    <p:sldId id="424" r:id="rId29"/>
    <p:sldId id="425" r:id="rId30"/>
    <p:sldId id="426" r:id="rId31"/>
    <p:sldId id="427" r:id="rId32"/>
    <p:sldId id="441" r:id="rId33"/>
    <p:sldId id="445" r:id="rId34"/>
    <p:sldId id="442" r:id="rId35"/>
    <p:sldId id="443" r:id="rId36"/>
    <p:sldId id="446" r:id="rId37"/>
    <p:sldId id="437" r:id="rId38"/>
  </p:sldIdLst>
  <p:sldSz cx="9144000" cy="6858000" type="screen4x3"/>
  <p:notesSz cx="6858000" cy="9144000"/>
  <p:defaultTextStyle>
    <a:defPPr>
      <a:defRPr lang="en-US"/>
    </a:defPPr>
    <a:lvl1pPr algn="ctr" rtl="0" fontAlgn="base">
      <a:spcBef>
        <a:spcPct val="20000"/>
      </a:spcBef>
      <a:spcAft>
        <a:spcPct val="0"/>
      </a:spcAft>
      <a:defRPr sz="2800" kern="1200">
        <a:solidFill>
          <a:schemeClr val="tx1"/>
        </a:solidFill>
        <a:latin typeface="Helvetica" pitchFamily="34" charset="0"/>
        <a:ea typeface="+mn-ea"/>
        <a:cs typeface="+mn-cs"/>
      </a:defRPr>
    </a:lvl1pPr>
    <a:lvl2pPr marL="457200" algn="ctr" rtl="0" fontAlgn="base">
      <a:spcBef>
        <a:spcPct val="20000"/>
      </a:spcBef>
      <a:spcAft>
        <a:spcPct val="0"/>
      </a:spcAft>
      <a:defRPr sz="2800" kern="1200">
        <a:solidFill>
          <a:schemeClr val="tx1"/>
        </a:solidFill>
        <a:latin typeface="Helvetica" pitchFamily="34" charset="0"/>
        <a:ea typeface="+mn-ea"/>
        <a:cs typeface="+mn-cs"/>
      </a:defRPr>
    </a:lvl2pPr>
    <a:lvl3pPr marL="914400" algn="ctr" rtl="0" fontAlgn="base">
      <a:spcBef>
        <a:spcPct val="20000"/>
      </a:spcBef>
      <a:spcAft>
        <a:spcPct val="0"/>
      </a:spcAft>
      <a:defRPr sz="2800" kern="1200">
        <a:solidFill>
          <a:schemeClr val="tx1"/>
        </a:solidFill>
        <a:latin typeface="Helvetica" pitchFamily="34" charset="0"/>
        <a:ea typeface="+mn-ea"/>
        <a:cs typeface="+mn-cs"/>
      </a:defRPr>
    </a:lvl3pPr>
    <a:lvl4pPr marL="1371600" algn="ctr" rtl="0" fontAlgn="base">
      <a:spcBef>
        <a:spcPct val="20000"/>
      </a:spcBef>
      <a:spcAft>
        <a:spcPct val="0"/>
      </a:spcAft>
      <a:defRPr sz="2800" kern="1200">
        <a:solidFill>
          <a:schemeClr val="tx1"/>
        </a:solidFill>
        <a:latin typeface="Helvetica" pitchFamily="34" charset="0"/>
        <a:ea typeface="+mn-ea"/>
        <a:cs typeface="+mn-cs"/>
      </a:defRPr>
    </a:lvl4pPr>
    <a:lvl5pPr marL="1828800" algn="ctr" rtl="0" fontAlgn="base">
      <a:spcBef>
        <a:spcPct val="20000"/>
      </a:spcBef>
      <a:spcAft>
        <a:spcPct val="0"/>
      </a:spcAft>
      <a:defRPr sz="2800" kern="1200">
        <a:solidFill>
          <a:schemeClr val="tx1"/>
        </a:solidFill>
        <a:latin typeface="Helvetica" pitchFamily="34" charset="0"/>
        <a:ea typeface="+mn-ea"/>
        <a:cs typeface="+mn-cs"/>
      </a:defRPr>
    </a:lvl5pPr>
    <a:lvl6pPr marL="2286000" algn="l" defTabSz="914400" rtl="0" eaLnBrk="1" latinLnBrk="0" hangingPunct="1">
      <a:defRPr sz="2800" kern="1200">
        <a:solidFill>
          <a:schemeClr val="tx1"/>
        </a:solidFill>
        <a:latin typeface="Helvetica" pitchFamily="34" charset="0"/>
        <a:ea typeface="+mn-ea"/>
        <a:cs typeface="+mn-cs"/>
      </a:defRPr>
    </a:lvl6pPr>
    <a:lvl7pPr marL="2743200" algn="l" defTabSz="914400" rtl="0" eaLnBrk="1" latinLnBrk="0" hangingPunct="1">
      <a:defRPr sz="2800" kern="1200">
        <a:solidFill>
          <a:schemeClr val="tx1"/>
        </a:solidFill>
        <a:latin typeface="Helvetica" pitchFamily="34" charset="0"/>
        <a:ea typeface="+mn-ea"/>
        <a:cs typeface="+mn-cs"/>
      </a:defRPr>
    </a:lvl7pPr>
    <a:lvl8pPr marL="3200400" algn="l" defTabSz="914400" rtl="0" eaLnBrk="1" latinLnBrk="0" hangingPunct="1">
      <a:defRPr sz="2800" kern="1200">
        <a:solidFill>
          <a:schemeClr val="tx1"/>
        </a:solidFill>
        <a:latin typeface="Helvetica" pitchFamily="34" charset="0"/>
        <a:ea typeface="+mn-ea"/>
        <a:cs typeface="+mn-cs"/>
      </a:defRPr>
    </a:lvl8pPr>
    <a:lvl9pPr marL="3657600" algn="l" defTabSz="914400" rtl="0" eaLnBrk="1" latinLnBrk="0" hangingPunct="1">
      <a:defRPr sz="2800" kern="1200">
        <a:solidFill>
          <a:schemeClr val="tx1"/>
        </a:solidFill>
        <a:latin typeface="Helvetic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333399"/>
    <a:srgbClr val="ED181E"/>
    <a:srgbClr val="C8C8C8"/>
    <a:srgbClr val="DDDDDD"/>
    <a:srgbClr val="C0C0C0"/>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54" autoAdjust="0"/>
  </p:normalViewPr>
  <p:slideViewPr>
    <p:cSldViewPr>
      <p:cViewPr>
        <p:scale>
          <a:sx n="100" d="100"/>
          <a:sy n="100" d="100"/>
        </p:scale>
        <p:origin x="90" y="-7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559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13.xml"/><Relationship Id="rId1" Type="http://schemas.openxmlformats.org/officeDocument/2006/relationships/slide" Target="slides/slide12.xml"/><Relationship Id="rId5" Type="http://schemas.openxmlformats.org/officeDocument/2006/relationships/slide" Target="slides/slide16.xml"/><Relationship Id="rId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defRPr sz="1200"/>
            </a:lvl1pPr>
          </a:lstStyle>
          <a:p>
            <a:endParaRPr lang="en-US"/>
          </a:p>
        </p:txBody>
      </p:sp>
      <p:sp>
        <p:nvSpPr>
          <p:cNvPr id="3891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1200"/>
            </a:lvl1pPr>
          </a:lstStyle>
          <a:p>
            <a:endParaRPr lang="en-US"/>
          </a:p>
        </p:txBody>
      </p:sp>
      <p:sp>
        <p:nvSpPr>
          <p:cNvPr id="3891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16E1DA0E-D8E8-43A4-B68C-0B59B95C04A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9FED7A-A822-4DC8-897E-8AB1A9C2667D}" type="slidenum">
              <a:rPr lang="en-US"/>
              <a:pPr/>
              <a:t>1</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10</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11</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656625-C534-4B33-82B9-2AF646E49394}" type="slidenum">
              <a:rPr lang="en-US"/>
              <a:pPr/>
              <a:t>12</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656625-C534-4B33-82B9-2AF646E49394}" type="slidenum">
              <a:rPr lang="en-US"/>
              <a:pPr/>
              <a:t>13</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656625-C534-4B33-82B9-2AF646E49394}" type="slidenum">
              <a:rPr lang="en-US"/>
              <a:pPr/>
              <a:t>14</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656625-C534-4B33-82B9-2AF646E49394}" type="slidenum">
              <a:rPr lang="en-US"/>
              <a:pPr/>
              <a:t>15</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656625-C534-4B33-82B9-2AF646E49394}" type="slidenum">
              <a:rPr lang="en-US"/>
              <a:pPr/>
              <a:t>16</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17</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18</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19</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2</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20</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21</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22</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23</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24</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25</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26</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27</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28</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29</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30</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31</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32</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33</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35</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r>
              <a:rPr lang="en-US" dirty="0" smtClean="0"/>
              <a:t>In defense</a:t>
            </a:r>
            <a:r>
              <a:rPr lang="en-US" baseline="0" dirty="0" smtClean="0"/>
              <a:t> of knowledge</a:t>
            </a:r>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36</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r>
              <a:rPr lang="en-US" dirty="0" smtClean="0"/>
              <a:t>In defense</a:t>
            </a:r>
            <a:r>
              <a:rPr lang="en-US" baseline="0" dirty="0" smtClean="0"/>
              <a:t> of knowledge</a:t>
            </a:r>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5E5D18-060B-45E2-923B-D98C64A51208}" type="slidenum">
              <a:rPr lang="en-US"/>
              <a:pPr/>
              <a:t>37</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6DC8F-BEAA-49D8-A3F0-5E0DBC1FF1E2}" type="slidenum">
              <a:rPr lang="en-US"/>
              <a:pPr/>
              <a:t>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9FC632-7382-4B6A-BB7A-7D9E49122784}" type="slidenum">
              <a:rPr lang="en-US"/>
              <a:pPr/>
              <a:t>5</a:t>
            </a:fld>
            <a:endParaRPr 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6</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7</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8</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5214F-C7EA-4A48-AD29-74B0B2B60CD4}" type="slidenum">
              <a:rPr lang="en-US"/>
              <a:pPr/>
              <a:t>9</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E2A0D5-7F44-475B-8361-A76E28F89F0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2C5563-6EB9-47BD-AE6D-277E52AA1E0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B63A46-E6F5-4EFD-9BF1-8D9E1E7CBAC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A19560-9883-4919-BF46-4AEA194B9F0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FAD070-8EF6-40C6-A23A-0CF193C6C42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FE2E2F-7FB1-4EE1-9103-C1A9D77EBB1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A7D62DA-A4B5-487D-90EA-52B264B399B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3BC20C9-A00C-4221-B65F-72F95B336B2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587B06E-0308-4CA0-A5F8-C0DBD1C8111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7F4078-6613-4F18-9461-24A43BDB6EC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3A379DD-E0AD-4A26-B2EF-5536AAE74A2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400">
                <a:latin typeface="+mn-lt"/>
              </a:defRPr>
            </a:lvl1pPr>
          </a:lstStyle>
          <a:p>
            <a:fld id="{35C84616-22BA-4CD4-8085-3E77DEA2237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pitchFamily="18" charset="0"/>
        </a:defRPr>
      </a:lvl2pPr>
      <a:lvl3pPr algn="ctr" rtl="0" fontAlgn="base">
        <a:spcBef>
          <a:spcPct val="0"/>
        </a:spcBef>
        <a:spcAft>
          <a:spcPct val="0"/>
        </a:spcAft>
        <a:defRPr sz="4400">
          <a:solidFill>
            <a:schemeClr val="tx2"/>
          </a:solidFill>
          <a:latin typeface="Times" pitchFamily="18" charset="0"/>
        </a:defRPr>
      </a:lvl3pPr>
      <a:lvl4pPr algn="ctr" rtl="0" fontAlgn="base">
        <a:spcBef>
          <a:spcPct val="0"/>
        </a:spcBef>
        <a:spcAft>
          <a:spcPct val="0"/>
        </a:spcAft>
        <a:defRPr sz="4400">
          <a:solidFill>
            <a:schemeClr val="tx2"/>
          </a:solidFill>
          <a:latin typeface="Times" pitchFamily="18" charset="0"/>
        </a:defRPr>
      </a:lvl4pPr>
      <a:lvl5pPr algn="ctr" rtl="0" fontAlgn="base">
        <a:spcBef>
          <a:spcPct val="0"/>
        </a:spcBef>
        <a:spcAft>
          <a:spcPct val="0"/>
        </a:spcAft>
        <a:defRPr sz="4400">
          <a:solidFill>
            <a:schemeClr val="tx2"/>
          </a:solidFill>
          <a:latin typeface="Times" pitchFamily="18" charset="0"/>
        </a:defRPr>
      </a:lvl5pPr>
      <a:lvl6pPr marL="457200" algn="ctr" rtl="0" fontAlgn="base">
        <a:spcBef>
          <a:spcPct val="0"/>
        </a:spcBef>
        <a:spcAft>
          <a:spcPct val="0"/>
        </a:spcAft>
        <a:defRPr sz="4400">
          <a:solidFill>
            <a:schemeClr val="tx2"/>
          </a:solidFill>
          <a:latin typeface="Times" pitchFamily="18" charset="0"/>
        </a:defRPr>
      </a:lvl6pPr>
      <a:lvl7pPr marL="914400" algn="ctr" rtl="0" fontAlgn="base">
        <a:spcBef>
          <a:spcPct val="0"/>
        </a:spcBef>
        <a:spcAft>
          <a:spcPct val="0"/>
        </a:spcAft>
        <a:defRPr sz="4400">
          <a:solidFill>
            <a:schemeClr val="tx2"/>
          </a:solidFill>
          <a:latin typeface="Times" pitchFamily="18" charset="0"/>
        </a:defRPr>
      </a:lvl7pPr>
      <a:lvl8pPr marL="1371600" algn="ctr" rtl="0" fontAlgn="base">
        <a:spcBef>
          <a:spcPct val="0"/>
        </a:spcBef>
        <a:spcAft>
          <a:spcPct val="0"/>
        </a:spcAft>
        <a:defRPr sz="4400">
          <a:solidFill>
            <a:schemeClr val="tx2"/>
          </a:solidFill>
          <a:latin typeface="Times" pitchFamily="18" charset="0"/>
        </a:defRPr>
      </a:lvl8pPr>
      <a:lvl9pPr marL="1828800" algn="ctr" rtl="0" fontAlgn="base">
        <a:spcBef>
          <a:spcPct val="0"/>
        </a:spcBef>
        <a:spcAft>
          <a:spcPct val="0"/>
        </a:spcAft>
        <a:defRPr sz="4400">
          <a:solidFill>
            <a:schemeClr val="tx2"/>
          </a:solidFill>
          <a:latin typeface="Times"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685800" y="838200"/>
            <a:ext cx="7772400" cy="1676400"/>
          </a:xfrm>
        </p:spPr>
        <p:txBody>
          <a:bodyPr/>
          <a:lstStyle/>
          <a:p>
            <a:r>
              <a:rPr lang="en-US" sz="3600" b="1" dirty="0" smtClean="0">
                <a:solidFill>
                  <a:schemeClr val="hlink"/>
                </a:solidFill>
                <a:latin typeface="Helvetica" pitchFamily="34" charset="0"/>
              </a:rPr>
              <a:t>The Construction of </a:t>
            </a:r>
            <a:br>
              <a:rPr lang="en-US" sz="3600" b="1" dirty="0" smtClean="0">
                <a:solidFill>
                  <a:schemeClr val="hlink"/>
                </a:solidFill>
                <a:latin typeface="Helvetica" pitchFamily="34" charset="0"/>
              </a:rPr>
            </a:br>
            <a:r>
              <a:rPr lang="en-US" sz="3600" b="1" dirty="0" smtClean="0">
                <a:solidFill>
                  <a:schemeClr val="hlink"/>
                </a:solidFill>
                <a:latin typeface="Helvetica" pitchFamily="34" charset="0"/>
              </a:rPr>
              <a:t>Causal Schemes</a:t>
            </a:r>
            <a:endParaRPr lang="en-US" sz="3600" b="1" dirty="0">
              <a:solidFill>
                <a:schemeClr val="hlink"/>
              </a:solidFill>
              <a:latin typeface="Helvetica" pitchFamily="34" charset="0"/>
            </a:endParaRPr>
          </a:p>
        </p:txBody>
      </p:sp>
      <p:sp>
        <p:nvSpPr>
          <p:cNvPr id="46083" name="Rectangle 3"/>
          <p:cNvSpPr>
            <a:spLocks noGrp="1" noChangeArrowheads="1"/>
          </p:cNvSpPr>
          <p:nvPr>
            <p:ph type="subTitle" idx="1"/>
          </p:nvPr>
        </p:nvSpPr>
        <p:spPr>
          <a:xfrm>
            <a:off x="838200" y="2819400"/>
            <a:ext cx="7010400" cy="3733800"/>
          </a:xfrm>
        </p:spPr>
        <p:txBody>
          <a:bodyPr/>
          <a:lstStyle/>
          <a:p>
            <a:pPr>
              <a:lnSpc>
                <a:spcPct val="80000"/>
              </a:lnSpc>
            </a:pPr>
            <a:r>
              <a:rPr lang="en-US" sz="2400" b="1" dirty="0">
                <a:latin typeface="Helvetica" pitchFamily="34" charset="0"/>
              </a:rPr>
              <a:t>Andrea A. diSessa</a:t>
            </a:r>
          </a:p>
          <a:p>
            <a:pPr>
              <a:lnSpc>
                <a:spcPct val="80000"/>
              </a:lnSpc>
            </a:pPr>
            <a:r>
              <a:rPr lang="en-US" sz="2400" dirty="0">
                <a:latin typeface="Helvetica" pitchFamily="34" charset="0"/>
              </a:rPr>
              <a:t>UC Berkeley</a:t>
            </a:r>
            <a:endParaRPr lang="en-US" sz="1800" b="1" dirty="0">
              <a:latin typeface="Helvetica" pitchFamily="34" charset="0"/>
            </a:endParaRPr>
          </a:p>
          <a:p>
            <a:pPr>
              <a:lnSpc>
                <a:spcPct val="80000"/>
              </a:lnSpc>
            </a:pPr>
            <a:endParaRPr lang="en-US" sz="1200" b="1" dirty="0">
              <a:latin typeface="Helvetica" pitchFamily="34" charset="0"/>
            </a:endParaRPr>
          </a:p>
          <a:p>
            <a:pPr algn="l">
              <a:lnSpc>
                <a:spcPct val="80000"/>
              </a:lnSpc>
            </a:pPr>
            <a:endParaRPr lang="en-US" sz="2400" b="1" dirty="0" smtClean="0">
              <a:latin typeface="Helvetica" pitchFamily="34" charset="0"/>
            </a:endParaRPr>
          </a:p>
          <a:p>
            <a:pPr algn="l">
              <a:lnSpc>
                <a:spcPct val="80000"/>
              </a:lnSpc>
            </a:pPr>
            <a:r>
              <a:rPr lang="en-US" sz="2400" b="1" dirty="0" smtClean="0">
                <a:latin typeface="Helvetica" pitchFamily="34" charset="0"/>
              </a:rPr>
              <a:t>The </a:t>
            </a:r>
            <a:r>
              <a:rPr lang="en-US" sz="2400" b="1" dirty="0">
                <a:latin typeface="Helvetica" pitchFamily="34" charset="0"/>
              </a:rPr>
              <a:t>Patterns </a:t>
            </a:r>
            <a:r>
              <a:rPr lang="en-US" sz="2400" b="1" dirty="0" smtClean="0">
                <a:latin typeface="Helvetica" pitchFamily="34" charset="0"/>
              </a:rPr>
              <a:t>Project:</a:t>
            </a:r>
            <a:r>
              <a:rPr lang="en-US" sz="2400" dirty="0"/>
              <a:t> </a:t>
            </a:r>
            <a:r>
              <a:rPr lang="en-US" sz="2400" dirty="0" smtClean="0">
                <a:latin typeface="Helvetica" pitchFamily="34" charset="0"/>
              </a:rPr>
              <a:t>Jeanne </a:t>
            </a:r>
            <a:r>
              <a:rPr lang="en-US" sz="2400" dirty="0">
                <a:latin typeface="Helvetica" pitchFamily="34" charset="0"/>
              </a:rPr>
              <a:t>Bamberger, Lauren Barth-Cohen, Janet </a:t>
            </a:r>
            <a:r>
              <a:rPr lang="en-US" sz="2400" dirty="0" err="1">
                <a:latin typeface="Helvetica" pitchFamily="34" charset="0"/>
              </a:rPr>
              <a:t>Casperson</a:t>
            </a:r>
            <a:r>
              <a:rPr lang="en-US" sz="2400" dirty="0">
                <a:latin typeface="Helvetica" pitchFamily="34" charset="0"/>
              </a:rPr>
              <a:t>, Karen </a:t>
            </a:r>
            <a:r>
              <a:rPr lang="en-US" sz="2400" dirty="0" smtClean="0">
                <a:latin typeface="Helvetica" pitchFamily="34" charset="0"/>
              </a:rPr>
              <a:t>Chang, Colleen Lewis, Bradford Hill, Zach Powers, </a:t>
            </a:r>
            <a:r>
              <a:rPr lang="en-US" sz="2400" dirty="0" err="1" smtClean="0">
                <a:latin typeface="Helvetica" pitchFamily="34" charset="0"/>
              </a:rPr>
              <a:t>Rozy</a:t>
            </a:r>
            <a:r>
              <a:rPr lang="en-US" sz="2400" dirty="0" smtClean="0">
                <a:latin typeface="Helvetica" pitchFamily="34" charset="0"/>
              </a:rPr>
              <a:t> </a:t>
            </a:r>
            <a:r>
              <a:rPr lang="en-US" sz="2400" dirty="0" err="1" smtClean="0">
                <a:latin typeface="Helvetica" pitchFamily="34" charset="0"/>
              </a:rPr>
              <a:t>Brar</a:t>
            </a:r>
            <a:r>
              <a:rPr lang="en-US" sz="2400" dirty="0" smtClean="0">
                <a:latin typeface="Helvetica" pitchFamily="34" charset="0"/>
              </a:rPr>
              <a:t>, Amy </a:t>
            </a:r>
            <a:r>
              <a:rPr lang="en-US" sz="2400" dirty="0" err="1" smtClean="0">
                <a:latin typeface="Helvetica" pitchFamily="34" charset="0"/>
              </a:rPr>
              <a:t>Bullis</a:t>
            </a:r>
            <a:r>
              <a:rPr lang="en-US" sz="2400" dirty="0" smtClean="0">
                <a:latin typeface="Helvetica" pitchFamily="34" charset="0"/>
              </a:rPr>
              <a:t>, Emily Chan, Patrick Lee, </a:t>
            </a:r>
            <a:r>
              <a:rPr lang="en-US" sz="2400" dirty="0" err="1" smtClean="0">
                <a:latin typeface="Helvetica" pitchFamily="34" charset="0"/>
              </a:rPr>
              <a:t>Sandhya</a:t>
            </a:r>
            <a:r>
              <a:rPr lang="en-US" sz="2400" dirty="0" smtClean="0">
                <a:latin typeface="Helvetica" pitchFamily="34" charset="0"/>
              </a:rPr>
              <a:t> </a:t>
            </a:r>
            <a:r>
              <a:rPr lang="en-US" sz="2400" dirty="0" err="1" smtClean="0">
                <a:latin typeface="Helvetica" pitchFamily="34" charset="0"/>
              </a:rPr>
              <a:t>Rao</a:t>
            </a:r>
            <a:endParaRPr lang="en-US" sz="2400" dirty="0" smtClean="0">
              <a:latin typeface="Helvetica" pitchFamily="34" charset="0"/>
            </a:endParaRPr>
          </a:p>
          <a:p>
            <a:pPr algn="l">
              <a:lnSpc>
                <a:spcPct val="80000"/>
              </a:lnSpc>
            </a:pPr>
            <a:endParaRPr lang="en-US" sz="2400" dirty="0">
              <a:latin typeface="Helvetica" pitchFamily="34" charset="0"/>
            </a:endParaRPr>
          </a:p>
          <a:p>
            <a:pPr algn="l">
              <a:lnSpc>
                <a:spcPct val="80000"/>
              </a:lnSpc>
            </a:pPr>
            <a:r>
              <a:rPr lang="en-US" sz="2400" dirty="0">
                <a:latin typeface="Helvetica" pitchFamily="34" charset="0"/>
              </a:rPr>
              <a:t>We gratefully acknowledge support from: The </a:t>
            </a:r>
            <a:r>
              <a:rPr lang="en-US" sz="2400" b="1" dirty="0">
                <a:latin typeface="Helvetica" pitchFamily="34" charset="0"/>
              </a:rPr>
              <a:t>Spencer </a:t>
            </a:r>
            <a:r>
              <a:rPr lang="en-US" sz="2400" b="1" dirty="0" smtClean="0">
                <a:latin typeface="Helvetica" pitchFamily="34" charset="0"/>
              </a:rPr>
              <a:t>Foundation.</a:t>
            </a:r>
            <a:endParaRPr lang="en-US" sz="2400" b="1" dirty="0">
              <a:latin typeface="Helvetic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762000"/>
            <a:ext cx="7772400" cy="1143000"/>
          </a:xfrm>
        </p:spPr>
        <p:txBody>
          <a:bodyPr/>
          <a:lstStyle/>
          <a:p>
            <a:r>
              <a:rPr lang="en-US" b="1" dirty="0" smtClean="0">
                <a:solidFill>
                  <a:srgbClr val="009999"/>
                </a:solidFill>
                <a:latin typeface="Helvetica" pitchFamily="34" charset="0"/>
              </a:rPr>
              <a:t>Intuitive Schemata</a:t>
            </a:r>
            <a:br>
              <a:rPr lang="en-US" b="1" dirty="0" smtClean="0">
                <a:solidFill>
                  <a:srgbClr val="009999"/>
                </a:solidFill>
                <a:latin typeface="Helvetica" pitchFamily="34" charset="0"/>
              </a:rPr>
            </a:br>
            <a:r>
              <a:rPr lang="en-US" b="1" dirty="0" smtClean="0">
                <a:solidFill>
                  <a:srgbClr val="009999"/>
                </a:solidFill>
                <a:latin typeface="Helvetica" pitchFamily="34" charset="0"/>
              </a:rPr>
              <a:t>(P-</a:t>
            </a:r>
            <a:r>
              <a:rPr lang="en-US" b="1" dirty="0" err="1" smtClean="0">
                <a:solidFill>
                  <a:srgbClr val="009999"/>
                </a:solidFill>
                <a:latin typeface="Helvetica" pitchFamily="34" charset="0"/>
              </a:rPr>
              <a:t>prims</a:t>
            </a:r>
            <a:r>
              <a:rPr lang="en-US" b="1" dirty="0" smtClean="0">
                <a:solidFill>
                  <a:srgbClr val="009999"/>
                </a:solidFill>
                <a:latin typeface="Helvetica" pitchFamily="34" charset="0"/>
              </a:rPr>
              <a:t>; </a:t>
            </a:r>
            <a:r>
              <a:rPr lang="en-US" b="1" dirty="0" err="1" smtClean="0">
                <a:solidFill>
                  <a:srgbClr val="009999"/>
                </a:solidFill>
                <a:latin typeface="Helvetica" pitchFamily="34" charset="0"/>
              </a:rPr>
              <a:t>diSessa</a:t>
            </a:r>
            <a:r>
              <a:rPr lang="en-US" b="1" dirty="0" smtClean="0">
                <a:solidFill>
                  <a:srgbClr val="009999"/>
                </a:solidFill>
                <a:latin typeface="Helvetica" pitchFamily="34" charset="0"/>
              </a:rPr>
              <a:t>, 1993)</a:t>
            </a:r>
            <a:endParaRPr lang="en-US" sz="3600" b="1" dirty="0">
              <a:solidFill>
                <a:srgbClr val="009999"/>
              </a:solidFill>
              <a:latin typeface="Helvetica" pitchFamily="34" charset="0"/>
            </a:endParaRPr>
          </a:p>
        </p:txBody>
      </p:sp>
      <p:sp>
        <p:nvSpPr>
          <p:cNvPr id="72707" name="Rectangle 3"/>
          <p:cNvSpPr>
            <a:spLocks noGrp="1" noChangeArrowheads="1"/>
          </p:cNvSpPr>
          <p:nvPr>
            <p:ph type="body" idx="1"/>
          </p:nvPr>
        </p:nvSpPr>
        <p:spPr>
          <a:xfrm>
            <a:off x="685800" y="2286000"/>
            <a:ext cx="7772400" cy="4343400"/>
          </a:xfrm>
        </p:spPr>
        <p:txBody>
          <a:bodyPr/>
          <a:lstStyle/>
          <a:p>
            <a:pPr marL="514350" indent="-514350">
              <a:lnSpc>
                <a:spcPct val="80000"/>
              </a:lnSpc>
              <a:buFontTx/>
              <a:buAutoNum type="arabicPeriod"/>
            </a:pPr>
            <a:r>
              <a:rPr lang="en-US" b="1" dirty="0" smtClean="0">
                <a:solidFill>
                  <a:srgbClr val="0070C0"/>
                </a:solidFill>
                <a:latin typeface="Helvetica" pitchFamily="34" charset="0"/>
              </a:rPr>
              <a:t>Ohm’s p-prim</a:t>
            </a:r>
            <a:r>
              <a:rPr lang="en-US" dirty="0" smtClean="0">
                <a:latin typeface="Helvetica" pitchFamily="34" charset="0"/>
              </a:rPr>
              <a:t>: “More effort begets more result” (typical result is “amount” or “rate”) – </a:t>
            </a:r>
            <a:r>
              <a:rPr lang="en-US" dirty="0" smtClean="0">
                <a:solidFill>
                  <a:srgbClr val="FF0000"/>
                </a:solidFill>
                <a:latin typeface="Helvetica" pitchFamily="34" charset="0"/>
              </a:rPr>
              <a:t>AGENCY</a:t>
            </a:r>
          </a:p>
          <a:p>
            <a:pPr marL="514350" indent="-514350">
              <a:lnSpc>
                <a:spcPct val="80000"/>
              </a:lnSpc>
              <a:buFontTx/>
              <a:buAutoNum type="arabicPeriod"/>
            </a:pPr>
            <a:endParaRPr lang="en-US" dirty="0" smtClean="0">
              <a:latin typeface="Helvetica" pitchFamily="34" charset="0"/>
            </a:endParaRPr>
          </a:p>
          <a:p>
            <a:pPr marL="514350" indent="-514350">
              <a:lnSpc>
                <a:spcPct val="80000"/>
              </a:lnSpc>
              <a:buFontTx/>
              <a:buAutoNum type="arabicPeriod"/>
            </a:pPr>
            <a:r>
              <a:rPr lang="en-US" b="1" dirty="0" smtClean="0">
                <a:solidFill>
                  <a:srgbClr val="0070C0"/>
                </a:solidFill>
                <a:latin typeface="Helvetica" pitchFamily="34" charset="0"/>
              </a:rPr>
              <a:t>Abstract balance</a:t>
            </a:r>
            <a:r>
              <a:rPr lang="en-US" dirty="0" smtClean="0">
                <a:latin typeface="Helvetica" pitchFamily="34" charset="0"/>
              </a:rPr>
              <a:t>: In certain situations (typically in spatially symmetrical situations), things must balance out.</a:t>
            </a:r>
          </a:p>
          <a:p>
            <a:pPr marL="514350" indent="-514350">
              <a:lnSpc>
                <a:spcPct val="80000"/>
              </a:lnSpc>
              <a:buFontTx/>
              <a:buAutoNum type="arabicPeriod"/>
            </a:pPr>
            <a:endParaRPr lang="en-US" dirty="0" smtClean="0">
              <a:latin typeface="Helvetica" pitchFamily="34" charset="0"/>
            </a:endParaRPr>
          </a:p>
          <a:p>
            <a:pPr marL="514350" indent="-514350">
              <a:lnSpc>
                <a:spcPct val="80000"/>
              </a:lnSpc>
              <a:buFontTx/>
              <a:buAutoNum type="arabicPeriod"/>
            </a:pPr>
            <a:r>
              <a:rPr lang="en-US" b="1" dirty="0" smtClean="0">
                <a:solidFill>
                  <a:srgbClr val="0070C0"/>
                </a:solidFill>
                <a:latin typeface="Helvetica" pitchFamily="34" charset="0"/>
              </a:rPr>
              <a:t>Abstract imbalance</a:t>
            </a:r>
            <a:r>
              <a:rPr lang="en-US" dirty="0" smtClean="0">
                <a:latin typeface="Helvetica" pitchFamily="34" charset="0"/>
              </a:rPr>
              <a:t>: “Out of balance”</a:t>
            </a:r>
          </a:p>
          <a:p>
            <a:pPr marL="514350" indent="-514350">
              <a:lnSpc>
                <a:spcPct val="80000"/>
              </a:lnSpc>
              <a:buNone/>
            </a:pPr>
            <a:endParaRPr lang="en-US" sz="1200" dirty="0" smtClean="0">
              <a:latin typeface="Helvetica" pitchFamily="34" charset="0"/>
            </a:endParaRPr>
          </a:p>
          <a:p>
            <a:pPr marL="514350" indent="-514350">
              <a:lnSpc>
                <a:spcPct val="80000"/>
              </a:lnSpc>
              <a:buNone/>
            </a:pPr>
            <a:endParaRPr lang="en-US" dirty="0" smtClean="0">
              <a:latin typeface="Helvetica" pitchFamily="34" charset="0"/>
            </a:endParaRPr>
          </a:p>
          <a:p>
            <a:pPr marL="609600" indent="-609600">
              <a:lnSpc>
                <a:spcPct val="90000"/>
              </a:lnSpc>
            </a:pPr>
            <a:endParaRPr lang="en-US" dirty="0" smtClean="0">
              <a:latin typeface="Helvetic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762000"/>
            <a:ext cx="7772400" cy="1143000"/>
          </a:xfrm>
        </p:spPr>
        <p:txBody>
          <a:bodyPr/>
          <a:lstStyle/>
          <a:p>
            <a:r>
              <a:rPr lang="en-US" b="1" dirty="0" smtClean="0">
                <a:solidFill>
                  <a:srgbClr val="009999"/>
                </a:solidFill>
                <a:latin typeface="Helvetica" pitchFamily="34" charset="0"/>
              </a:rPr>
              <a:t>Intuitive Schemata</a:t>
            </a:r>
            <a:br>
              <a:rPr lang="en-US" b="1" dirty="0" smtClean="0">
                <a:solidFill>
                  <a:srgbClr val="009999"/>
                </a:solidFill>
                <a:latin typeface="Helvetica" pitchFamily="34" charset="0"/>
              </a:rPr>
            </a:br>
            <a:r>
              <a:rPr lang="en-US" b="1" dirty="0" smtClean="0">
                <a:solidFill>
                  <a:srgbClr val="009999"/>
                </a:solidFill>
                <a:latin typeface="Helvetica" pitchFamily="34" charset="0"/>
              </a:rPr>
              <a:t>(Continued…)</a:t>
            </a:r>
            <a:endParaRPr lang="en-US" sz="3600" b="1" dirty="0">
              <a:solidFill>
                <a:srgbClr val="009999"/>
              </a:solidFill>
              <a:latin typeface="Helvetica" pitchFamily="34" charset="0"/>
            </a:endParaRPr>
          </a:p>
        </p:txBody>
      </p:sp>
      <p:sp>
        <p:nvSpPr>
          <p:cNvPr id="72707" name="Rectangle 3"/>
          <p:cNvSpPr>
            <a:spLocks noGrp="1" noChangeArrowheads="1"/>
          </p:cNvSpPr>
          <p:nvPr>
            <p:ph type="body" idx="1"/>
          </p:nvPr>
        </p:nvSpPr>
        <p:spPr>
          <a:xfrm>
            <a:off x="685800" y="2286000"/>
            <a:ext cx="7772400" cy="4343400"/>
          </a:xfrm>
        </p:spPr>
        <p:txBody>
          <a:bodyPr/>
          <a:lstStyle/>
          <a:p>
            <a:pPr marL="514350" indent="-514350">
              <a:lnSpc>
                <a:spcPct val="80000"/>
              </a:lnSpc>
              <a:buNone/>
            </a:pPr>
            <a:r>
              <a:rPr lang="en-US" b="1" dirty="0" smtClean="0">
                <a:solidFill>
                  <a:srgbClr val="0070C0"/>
                </a:solidFill>
                <a:latin typeface="Helvetica" pitchFamily="34" charset="0"/>
              </a:rPr>
              <a:t>4. Equilibration</a:t>
            </a:r>
            <a:r>
              <a:rPr lang="en-US" dirty="0" smtClean="0">
                <a:latin typeface="Helvetica" pitchFamily="34" charset="0"/>
              </a:rPr>
              <a:t>: (return to balance)</a:t>
            </a:r>
            <a:endParaRPr lang="en-US" sz="1200" dirty="0" smtClean="0">
              <a:latin typeface="Helvetica" pitchFamily="34" charset="0"/>
            </a:endParaRPr>
          </a:p>
          <a:p>
            <a:pPr marL="514350" indent="-514350">
              <a:lnSpc>
                <a:spcPct val="80000"/>
              </a:lnSpc>
              <a:buFontTx/>
              <a:buAutoNum type="arabicPeriod"/>
            </a:pPr>
            <a:endParaRPr lang="en-US" sz="1200" dirty="0" smtClean="0">
              <a:latin typeface="Helvetica" pitchFamily="34" charset="0"/>
            </a:endParaRPr>
          </a:p>
          <a:p>
            <a:pPr marL="914400" lvl="1" indent="-514350">
              <a:lnSpc>
                <a:spcPct val="80000"/>
              </a:lnSpc>
              <a:buAutoNum type="alphaLcPeriod"/>
            </a:pPr>
            <a:r>
              <a:rPr lang="en-US" dirty="0" smtClean="0">
                <a:latin typeface="Helvetica" pitchFamily="34" charset="0"/>
              </a:rPr>
              <a:t>Slowing equilibration</a:t>
            </a:r>
          </a:p>
          <a:p>
            <a:pPr marL="914400" lvl="1" indent="-514350">
              <a:lnSpc>
                <a:spcPct val="80000"/>
              </a:lnSpc>
              <a:buAutoNum type="alphaLcPeriod"/>
            </a:pPr>
            <a:endParaRPr lang="en-US" dirty="0" smtClean="0">
              <a:latin typeface="Helvetica" pitchFamily="34" charset="0"/>
            </a:endParaRPr>
          </a:p>
          <a:p>
            <a:pPr marL="914400" lvl="1" indent="-514350">
              <a:lnSpc>
                <a:spcPct val="80000"/>
              </a:lnSpc>
              <a:buAutoNum type="alphaLcPeriod"/>
            </a:pPr>
            <a:r>
              <a:rPr lang="en-US" dirty="0" smtClean="0">
                <a:latin typeface="Helvetica" pitchFamily="34" charset="0"/>
              </a:rPr>
              <a:t>Overshooting equilibration</a:t>
            </a:r>
          </a:p>
          <a:p>
            <a:pPr marL="514350" indent="-514350">
              <a:lnSpc>
                <a:spcPct val="80000"/>
              </a:lnSpc>
              <a:buFontTx/>
              <a:buAutoNum type="arabicPeriod"/>
            </a:pPr>
            <a:endParaRPr lang="en-US" dirty="0" smtClean="0">
              <a:latin typeface="Helvetica" pitchFamily="34" charset="0"/>
            </a:endParaRPr>
          </a:p>
          <a:p>
            <a:pPr marL="609600" indent="-609600">
              <a:lnSpc>
                <a:spcPct val="90000"/>
              </a:lnSpc>
            </a:pPr>
            <a:r>
              <a:rPr lang="en-US" dirty="0" smtClean="0">
                <a:solidFill>
                  <a:srgbClr val="FF0000"/>
                </a:solidFill>
                <a:latin typeface="Helvetica" pitchFamily="34" charset="0"/>
              </a:rPr>
              <a:t>NO AGENCY</a:t>
            </a:r>
          </a:p>
        </p:txBody>
      </p:sp>
      <p:pic>
        <p:nvPicPr>
          <p:cNvPr id="5" name="Picture 4"/>
          <p:cNvPicPr/>
          <p:nvPr/>
        </p:nvPicPr>
        <p:blipFill>
          <a:blip r:embed="rId3" cstate="print"/>
          <a:srcRect l="41407" t="47853" r="41753" b="4294"/>
          <a:stretch>
            <a:fillRect/>
          </a:stretch>
        </p:blipFill>
        <p:spPr bwMode="auto">
          <a:xfrm>
            <a:off x="5943600" y="2743200"/>
            <a:ext cx="1390650" cy="742950"/>
          </a:xfrm>
          <a:prstGeom prst="rect">
            <a:avLst/>
          </a:prstGeom>
          <a:noFill/>
        </p:spPr>
      </p:pic>
      <p:pic>
        <p:nvPicPr>
          <p:cNvPr id="6" name="Picture 5"/>
          <p:cNvPicPr/>
          <p:nvPr/>
        </p:nvPicPr>
        <p:blipFill>
          <a:blip r:embed="rId3" cstate="print"/>
          <a:srcRect l="61937" t="39877" r="21453" b="5521"/>
          <a:stretch>
            <a:fillRect/>
          </a:stretch>
        </p:blipFill>
        <p:spPr bwMode="auto">
          <a:xfrm>
            <a:off x="5943600" y="3581400"/>
            <a:ext cx="1371600" cy="84772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a:xfrm>
            <a:off x="685800" y="1524000"/>
            <a:ext cx="7772400" cy="4876800"/>
          </a:xfrm>
        </p:spPr>
        <p:txBody>
          <a:bodyPr/>
          <a:lstStyle/>
          <a:p>
            <a:pPr marL="290513" indent="-290513">
              <a:lnSpc>
                <a:spcPct val="80000"/>
              </a:lnSpc>
              <a:buFontTx/>
              <a:buNone/>
            </a:pPr>
            <a:r>
              <a:rPr lang="en-US" sz="2400" dirty="0">
                <a:latin typeface="Helvetica" pitchFamily="34" charset="0"/>
              </a:rPr>
              <a:t>W:  I think that the </a:t>
            </a:r>
            <a:r>
              <a:rPr lang="en-US" sz="2400" b="1" dirty="0">
                <a:solidFill>
                  <a:schemeClr val="accent2"/>
                </a:solidFill>
                <a:latin typeface="Helvetica" pitchFamily="34" charset="0"/>
              </a:rPr>
              <a:t>liquids</a:t>
            </a:r>
            <a:r>
              <a:rPr lang="en-US" sz="2400" dirty="0">
                <a:latin typeface="Helvetica" pitchFamily="34" charset="0"/>
              </a:rPr>
              <a:t> </a:t>
            </a:r>
            <a:r>
              <a:rPr lang="en-US" sz="2400" b="1" dirty="0">
                <a:solidFill>
                  <a:schemeClr val="accent2"/>
                </a:solidFill>
                <a:latin typeface="Helvetica" pitchFamily="34" charset="0"/>
              </a:rPr>
              <a:t>like to be in an equilibrium</a:t>
            </a:r>
            <a:r>
              <a:rPr lang="en-US" sz="2400" dirty="0">
                <a:latin typeface="Helvetica" pitchFamily="34" charset="0"/>
              </a:rPr>
              <a:t>, so </a:t>
            </a:r>
            <a:r>
              <a:rPr lang="en-US" sz="2400" b="1" dirty="0">
                <a:solidFill>
                  <a:srgbClr val="333399"/>
                </a:solidFill>
                <a:latin typeface="Helvetica" pitchFamily="34" charset="0"/>
              </a:rPr>
              <a:t>when one is way off </a:t>
            </a:r>
            <a:r>
              <a:rPr lang="en-US" sz="2400" dirty="0">
                <a:latin typeface="Helvetica" pitchFamily="34" charset="0"/>
              </a:rPr>
              <a:t>they sort of </a:t>
            </a:r>
            <a:r>
              <a:rPr lang="en-US" sz="2400" b="1" dirty="0">
                <a:solidFill>
                  <a:srgbClr val="ED181E"/>
                </a:solidFill>
                <a:latin typeface="Helvetica" pitchFamily="34" charset="0"/>
              </a:rPr>
              <a:t>freak out</a:t>
            </a:r>
            <a:r>
              <a:rPr lang="en-US" sz="2400" dirty="0">
                <a:latin typeface="Helvetica" pitchFamily="34" charset="0"/>
              </a:rPr>
              <a:t> and </a:t>
            </a:r>
            <a:r>
              <a:rPr lang="en-US" sz="2400" b="1" dirty="0">
                <a:solidFill>
                  <a:srgbClr val="ED181E"/>
                </a:solidFill>
                <a:latin typeface="Helvetica" pitchFamily="34" charset="0"/>
              </a:rPr>
              <a:t>work harder</a:t>
            </a:r>
            <a:r>
              <a:rPr lang="en-US" sz="2400" dirty="0">
                <a:latin typeface="Helvetica" pitchFamily="34" charset="0"/>
              </a:rPr>
              <a:t> to reach equilibrium </a:t>
            </a:r>
            <a:r>
              <a:rPr lang="en-US" sz="2400" b="1" dirty="0">
                <a:solidFill>
                  <a:schemeClr val="accent2"/>
                </a:solidFill>
                <a:latin typeface="Helvetica" pitchFamily="34" charset="0"/>
              </a:rPr>
              <a:t>&lt;and thus go faster&gt;</a:t>
            </a:r>
            <a:r>
              <a:rPr lang="en-US" sz="2400" dirty="0">
                <a:latin typeface="Helvetica" pitchFamily="34" charset="0"/>
              </a:rPr>
              <a:t> , </a:t>
            </a:r>
            <a:r>
              <a:rPr lang="en-US" sz="2400" dirty="0">
                <a:solidFill>
                  <a:schemeClr val="bg1">
                    <a:lumMod val="50000"/>
                  </a:schemeClr>
                </a:solidFill>
                <a:latin typeface="Helvetica" pitchFamily="34" charset="0"/>
              </a:rPr>
              <a:t>and when its closer to equilibrium they’re more calm.  So they sort of drift slowly towards equilibrium.  So maybe that’s why it moves fast at first because it’s like freaking out, but then it slows down because it’s approaching the right temperature</a:t>
            </a:r>
            <a:r>
              <a:rPr lang="en-US" sz="2400" dirty="0" smtClean="0">
                <a:solidFill>
                  <a:schemeClr val="bg1">
                    <a:lumMod val="50000"/>
                  </a:schemeClr>
                </a:solidFill>
                <a:latin typeface="Helvetica" pitchFamily="34" charset="0"/>
              </a:rPr>
              <a:t>.</a:t>
            </a:r>
            <a:endParaRPr lang="en-US" sz="2400" dirty="0">
              <a:solidFill>
                <a:schemeClr val="bg1">
                  <a:lumMod val="50000"/>
                </a:schemeClr>
              </a:solidFill>
              <a:latin typeface="Helvetica" pitchFamily="34" charset="0"/>
            </a:endParaRPr>
          </a:p>
        </p:txBody>
      </p:sp>
      <p:sp>
        <p:nvSpPr>
          <p:cNvPr id="3" name="TextBox 2"/>
          <p:cNvSpPr txBox="1"/>
          <p:nvPr/>
        </p:nvSpPr>
        <p:spPr>
          <a:xfrm>
            <a:off x="3733800" y="685800"/>
            <a:ext cx="4953000" cy="523220"/>
          </a:xfrm>
          <a:prstGeom prst="rect">
            <a:avLst/>
          </a:prstGeom>
          <a:noFill/>
        </p:spPr>
        <p:txBody>
          <a:bodyPr wrap="square" rtlCol="0">
            <a:spAutoFit/>
          </a:bodyPr>
          <a:lstStyle/>
          <a:p>
            <a:pPr algn="l"/>
            <a:r>
              <a:rPr lang="en-US" dirty="0" smtClean="0"/>
              <a:t>1. Asserting abstract balance</a:t>
            </a:r>
            <a:endParaRPr lang="en-US" dirty="0"/>
          </a:p>
        </p:txBody>
      </p:sp>
      <p:sp>
        <p:nvSpPr>
          <p:cNvPr id="4" name="TextBox 3"/>
          <p:cNvSpPr txBox="1"/>
          <p:nvPr/>
        </p:nvSpPr>
        <p:spPr>
          <a:xfrm>
            <a:off x="0" y="4191000"/>
            <a:ext cx="6096000" cy="954107"/>
          </a:xfrm>
          <a:prstGeom prst="rect">
            <a:avLst/>
          </a:prstGeom>
          <a:noFill/>
        </p:spPr>
        <p:txBody>
          <a:bodyPr wrap="square" rtlCol="0">
            <a:spAutoFit/>
          </a:bodyPr>
          <a:lstStyle/>
          <a:p>
            <a:pPr algn="l"/>
            <a:r>
              <a:rPr lang="en-US" dirty="0" smtClean="0"/>
              <a:t>2. Temperature difference (degree of imbalance) controls…</a:t>
            </a:r>
            <a:endParaRPr lang="en-US" dirty="0"/>
          </a:p>
        </p:txBody>
      </p:sp>
      <p:sp>
        <p:nvSpPr>
          <p:cNvPr id="5" name="TextBox 4"/>
          <p:cNvSpPr txBox="1"/>
          <p:nvPr/>
        </p:nvSpPr>
        <p:spPr>
          <a:xfrm>
            <a:off x="5181600" y="5181600"/>
            <a:ext cx="4343400" cy="990599"/>
          </a:xfrm>
          <a:prstGeom prst="rect">
            <a:avLst/>
          </a:prstGeom>
          <a:noFill/>
        </p:spPr>
        <p:txBody>
          <a:bodyPr wrap="square" rtlCol="0">
            <a:spAutoFit/>
          </a:bodyPr>
          <a:lstStyle/>
          <a:p>
            <a:pPr algn="l"/>
            <a:r>
              <a:rPr lang="en-US" dirty="0" smtClean="0"/>
              <a:t>3. Effort begets rate of change (Ohm’s p-prim)</a:t>
            </a:r>
            <a:endParaRPr lang="en-US" dirty="0"/>
          </a:p>
        </p:txBody>
      </p:sp>
      <p:cxnSp>
        <p:nvCxnSpPr>
          <p:cNvPr id="17" name="Straight Arrow Connector 16"/>
          <p:cNvCxnSpPr/>
          <p:nvPr/>
        </p:nvCxnSpPr>
        <p:spPr bwMode="auto">
          <a:xfrm rot="5400000">
            <a:off x="5676900" y="1409700"/>
            <a:ext cx="533400" cy="1588"/>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bwMode="auto">
          <a:xfrm rot="10800000" flipV="1">
            <a:off x="2895600" y="1981200"/>
            <a:ext cx="3657600" cy="3276600"/>
          </a:xfrm>
          <a:prstGeom prst="straightConnector1">
            <a:avLst/>
          </a:prstGeom>
          <a:noFill/>
          <a:ln w="25400" cap="flat" cmpd="sng" algn="ctr">
            <a:solidFill>
              <a:schemeClr val="tx1"/>
            </a:solidFill>
            <a:prstDash val="solid"/>
            <a:round/>
            <a:headEnd type="arrow" w="med" len="med"/>
            <a:tailEnd type="none" w="med" len="med"/>
          </a:ln>
          <a:effectLst/>
        </p:spPr>
      </p:cxnSp>
      <p:cxnSp>
        <p:nvCxnSpPr>
          <p:cNvPr id="22" name="Straight Arrow Connector 21"/>
          <p:cNvCxnSpPr/>
          <p:nvPr/>
        </p:nvCxnSpPr>
        <p:spPr bwMode="auto">
          <a:xfrm>
            <a:off x="5791200" y="2590800"/>
            <a:ext cx="914400" cy="914400"/>
          </a:xfrm>
          <a:prstGeom prst="straightConnector1">
            <a:avLst/>
          </a:prstGeom>
          <a:noFill/>
          <a:ln w="9525" cap="flat" cmpd="sng" algn="ctr">
            <a:noFill/>
            <a:prstDash val="solid"/>
            <a:round/>
            <a:headEnd type="none" w="med" len="med"/>
            <a:tailEnd type="arrow"/>
          </a:ln>
          <a:effectLst/>
        </p:spPr>
      </p:cxnSp>
      <p:cxnSp>
        <p:nvCxnSpPr>
          <p:cNvPr id="26" name="Straight Arrow Connector 25"/>
          <p:cNvCxnSpPr/>
          <p:nvPr/>
        </p:nvCxnSpPr>
        <p:spPr bwMode="auto">
          <a:xfrm rot="10800000">
            <a:off x="1828800" y="2286000"/>
            <a:ext cx="4343400" cy="2895600"/>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bwMode="auto">
          <a:xfrm rot="5400000" flipH="1" flipV="1">
            <a:off x="5067300" y="3619500"/>
            <a:ext cx="2819400" cy="304800"/>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sp>
        <p:nvSpPr>
          <p:cNvPr id="29" name="TextBox 28"/>
          <p:cNvSpPr txBox="1"/>
          <p:nvPr/>
        </p:nvSpPr>
        <p:spPr>
          <a:xfrm>
            <a:off x="533400" y="4572000"/>
            <a:ext cx="4224233" cy="1040285"/>
          </a:xfrm>
          <a:prstGeom prst="rect">
            <a:avLst/>
          </a:prstGeom>
          <a:noFill/>
        </p:spPr>
        <p:txBody>
          <a:bodyPr wrap="none" rtlCol="0">
            <a:spAutoFit/>
          </a:bodyPr>
          <a:lstStyle/>
          <a:p>
            <a:endParaRPr lang="en-US" dirty="0" smtClean="0"/>
          </a:p>
          <a:p>
            <a:r>
              <a:rPr lang="en-US" dirty="0" smtClean="0"/>
              <a:t>(created) locus of agency</a:t>
            </a:r>
            <a:endParaRPr lang="en-US" dirty="0"/>
          </a:p>
        </p:txBody>
      </p:sp>
      <p:cxnSp>
        <p:nvCxnSpPr>
          <p:cNvPr id="31" name="Straight Arrow Connector 30"/>
          <p:cNvCxnSpPr/>
          <p:nvPr/>
        </p:nvCxnSpPr>
        <p:spPr bwMode="auto">
          <a:xfrm rot="5400000" flipH="1" flipV="1">
            <a:off x="1752601" y="3124203"/>
            <a:ext cx="2209799" cy="76196"/>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2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childTnLst>
                                </p:cTn>
                              </p:par>
                              <p:par>
                                <p:cTn id="16" presetID="10" presetClass="entr" presetSubtype="0" fill="hold"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2000"/>
                                        <p:tgtEl>
                                          <p:spTgt spid="3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fade">
                                      <p:cBhvr>
                                        <p:cTn id="23" dur="2000"/>
                                        <p:tgtEl>
                                          <p:spTgt spid="29"/>
                                        </p:tgtEl>
                                      </p:cBhvr>
                                    </p:animEffect>
                                  </p:childTnLst>
                                </p:cTn>
                              </p:par>
                              <p:par>
                                <p:cTn id="24" presetID="10" presetClass="entr" presetSubtype="0" fill="hold"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20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2000"/>
                                        <p:tgtEl>
                                          <p:spTgt spid="26"/>
                                        </p:tgtEl>
                                      </p:cBhvr>
                                    </p:animEffect>
                                  </p:childTnLst>
                                </p:cTn>
                              </p:par>
                              <p:par>
                                <p:cTn id="32" presetID="10" presetClass="entr" presetSubtype="0" fill="hold"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2000"/>
                                        <p:tgtEl>
                                          <p:spTgt spid="2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a:xfrm>
            <a:off x="685800" y="1524000"/>
            <a:ext cx="7772400" cy="4876800"/>
          </a:xfrm>
        </p:spPr>
        <p:txBody>
          <a:bodyPr/>
          <a:lstStyle/>
          <a:p>
            <a:pPr marL="290513" indent="-290513">
              <a:lnSpc>
                <a:spcPct val="80000"/>
              </a:lnSpc>
              <a:buFontTx/>
              <a:buNone/>
            </a:pPr>
            <a:r>
              <a:rPr lang="en-US" sz="2400" dirty="0">
                <a:latin typeface="Helvetica" pitchFamily="34" charset="0"/>
              </a:rPr>
              <a:t>W:  </a:t>
            </a:r>
            <a:r>
              <a:rPr lang="en-US" sz="2400" dirty="0">
                <a:solidFill>
                  <a:schemeClr val="bg1">
                    <a:lumMod val="50000"/>
                  </a:schemeClr>
                </a:solidFill>
                <a:latin typeface="Helvetica" pitchFamily="34" charset="0"/>
              </a:rPr>
              <a:t>I think that the liquids like to be in an equilibrium, so when one is way off they sort of freak out and work harder to reach equilibrium &lt;and thus go faster</a:t>
            </a:r>
            <a:r>
              <a:rPr lang="en-US" sz="2400" dirty="0" smtClean="0">
                <a:solidFill>
                  <a:schemeClr val="bg1">
                    <a:lumMod val="50000"/>
                  </a:schemeClr>
                </a:solidFill>
                <a:latin typeface="Helvetica" pitchFamily="34" charset="0"/>
              </a:rPr>
              <a:t>&gt;, </a:t>
            </a:r>
            <a:r>
              <a:rPr lang="en-US" sz="2400" dirty="0">
                <a:solidFill>
                  <a:schemeClr val="bg1">
                    <a:lumMod val="50000"/>
                  </a:schemeClr>
                </a:solidFill>
                <a:latin typeface="Helvetica" pitchFamily="34" charset="0"/>
              </a:rPr>
              <a:t>and </a:t>
            </a:r>
            <a:r>
              <a:rPr lang="en-US" sz="2400" b="1" dirty="0">
                <a:solidFill>
                  <a:srgbClr val="0070C0"/>
                </a:solidFill>
                <a:latin typeface="Helvetica" pitchFamily="34" charset="0"/>
              </a:rPr>
              <a:t>when its closer to equilibrium </a:t>
            </a:r>
            <a:r>
              <a:rPr lang="en-US" sz="2400" b="1" dirty="0">
                <a:solidFill>
                  <a:srgbClr val="7030A0"/>
                </a:solidFill>
                <a:latin typeface="Helvetica" pitchFamily="34" charset="0"/>
              </a:rPr>
              <a:t>they’re more calm</a:t>
            </a:r>
            <a:r>
              <a:rPr lang="en-US" sz="2400" dirty="0">
                <a:latin typeface="Helvetica" pitchFamily="34" charset="0"/>
              </a:rPr>
              <a:t>.  </a:t>
            </a:r>
            <a:r>
              <a:rPr lang="en-US" sz="2400" b="1" dirty="0">
                <a:solidFill>
                  <a:srgbClr val="0070C0"/>
                </a:solidFill>
                <a:latin typeface="Helvetica" pitchFamily="34" charset="0"/>
              </a:rPr>
              <a:t>So they sort of drift slowly </a:t>
            </a:r>
            <a:r>
              <a:rPr lang="en-US" sz="2400" dirty="0">
                <a:latin typeface="Helvetica" pitchFamily="34" charset="0"/>
              </a:rPr>
              <a:t>towards equilibrium</a:t>
            </a:r>
            <a:r>
              <a:rPr lang="en-US" sz="2400" dirty="0">
                <a:solidFill>
                  <a:schemeClr val="bg1">
                    <a:lumMod val="50000"/>
                  </a:schemeClr>
                </a:solidFill>
                <a:latin typeface="Helvetica" pitchFamily="34" charset="0"/>
              </a:rPr>
              <a:t>.  So maybe that’s why it moves fast at first because it’s like freaking out, but then it slows down because it’s approaching the right temperature</a:t>
            </a:r>
            <a:r>
              <a:rPr lang="en-US" sz="2400" dirty="0" smtClean="0">
                <a:solidFill>
                  <a:schemeClr val="bg1">
                    <a:lumMod val="50000"/>
                  </a:schemeClr>
                </a:solidFill>
                <a:latin typeface="Helvetica" pitchFamily="34" charset="0"/>
              </a:rPr>
              <a:t>.</a:t>
            </a:r>
            <a:endParaRPr lang="en-US" sz="2400" dirty="0">
              <a:solidFill>
                <a:schemeClr val="bg1">
                  <a:lumMod val="50000"/>
                </a:schemeClr>
              </a:solidFill>
              <a:latin typeface="Helvetica" pitchFamily="34" charset="0"/>
            </a:endParaRPr>
          </a:p>
        </p:txBody>
      </p:sp>
      <p:sp>
        <p:nvSpPr>
          <p:cNvPr id="3" name="TextBox 2"/>
          <p:cNvSpPr txBox="1"/>
          <p:nvPr/>
        </p:nvSpPr>
        <p:spPr>
          <a:xfrm>
            <a:off x="1524000" y="685800"/>
            <a:ext cx="4953000" cy="523220"/>
          </a:xfrm>
          <a:prstGeom prst="rect">
            <a:avLst/>
          </a:prstGeom>
          <a:noFill/>
        </p:spPr>
        <p:txBody>
          <a:bodyPr wrap="square" rtlCol="0">
            <a:spAutoFit/>
          </a:bodyPr>
          <a:lstStyle/>
          <a:p>
            <a:pPr algn="l"/>
            <a:r>
              <a:rPr lang="en-US" dirty="0" smtClean="0"/>
              <a:t>1. Smaller imbalance</a:t>
            </a:r>
            <a:endParaRPr lang="en-US" dirty="0"/>
          </a:p>
        </p:txBody>
      </p:sp>
      <p:sp>
        <p:nvSpPr>
          <p:cNvPr id="4" name="TextBox 3"/>
          <p:cNvSpPr txBox="1"/>
          <p:nvPr/>
        </p:nvSpPr>
        <p:spPr>
          <a:xfrm>
            <a:off x="4876800" y="4191000"/>
            <a:ext cx="3733800" cy="523220"/>
          </a:xfrm>
          <a:prstGeom prst="rect">
            <a:avLst/>
          </a:prstGeom>
          <a:noFill/>
        </p:spPr>
        <p:txBody>
          <a:bodyPr wrap="square" rtlCol="0">
            <a:spAutoFit/>
          </a:bodyPr>
          <a:lstStyle/>
          <a:p>
            <a:pPr algn="l"/>
            <a:r>
              <a:rPr lang="en-US" dirty="0" smtClean="0"/>
              <a:t>2. Lower agency/effort</a:t>
            </a:r>
            <a:endParaRPr lang="en-US" dirty="0"/>
          </a:p>
        </p:txBody>
      </p:sp>
      <p:sp>
        <p:nvSpPr>
          <p:cNvPr id="5" name="TextBox 4"/>
          <p:cNvSpPr txBox="1"/>
          <p:nvPr/>
        </p:nvSpPr>
        <p:spPr>
          <a:xfrm>
            <a:off x="1143000" y="5181600"/>
            <a:ext cx="4343400" cy="1384995"/>
          </a:xfrm>
          <a:prstGeom prst="rect">
            <a:avLst/>
          </a:prstGeom>
          <a:noFill/>
        </p:spPr>
        <p:txBody>
          <a:bodyPr wrap="square" rtlCol="0">
            <a:spAutoFit/>
          </a:bodyPr>
          <a:lstStyle/>
          <a:p>
            <a:pPr algn="l"/>
            <a:r>
              <a:rPr lang="en-US" dirty="0" smtClean="0"/>
              <a:t>3. Lower effort begets lower rate of change (via Ohm’s p-prim)</a:t>
            </a:r>
            <a:endParaRPr lang="en-US" dirty="0"/>
          </a:p>
        </p:txBody>
      </p:sp>
      <p:cxnSp>
        <p:nvCxnSpPr>
          <p:cNvPr id="17" name="Straight Arrow Connector 16"/>
          <p:cNvCxnSpPr/>
          <p:nvPr/>
        </p:nvCxnSpPr>
        <p:spPr bwMode="auto">
          <a:xfrm rot="5400000">
            <a:off x="2477691" y="1866503"/>
            <a:ext cx="1447006" cy="1588"/>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bwMode="auto">
          <a:xfrm rot="5400000">
            <a:off x="5599906" y="3467100"/>
            <a:ext cx="1753394" cy="794"/>
          </a:xfrm>
          <a:prstGeom prst="straightConnector1">
            <a:avLst/>
          </a:prstGeom>
          <a:noFill/>
          <a:ln w="25400" cap="flat" cmpd="sng" algn="ctr">
            <a:solidFill>
              <a:schemeClr val="tx1"/>
            </a:solidFill>
            <a:prstDash val="solid"/>
            <a:round/>
            <a:headEnd type="arrow" w="med" len="med"/>
            <a:tailEnd type="none" w="med" len="med"/>
          </a:ln>
          <a:effectLst/>
        </p:spPr>
      </p:cxnSp>
      <p:cxnSp>
        <p:nvCxnSpPr>
          <p:cNvPr id="22" name="Straight Arrow Connector 21"/>
          <p:cNvCxnSpPr/>
          <p:nvPr/>
        </p:nvCxnSpPr>
        <p:spPr bwMode="auto">
          <a:xfrm>
            <a:off x="5791200" y="2590800"/>
            <a:ext cx="914400" cy="914400"/>
          </a:xfrm>
          <a:prstGeom prst="straightConnector1">
            <a:avLst/>
          </a:prstGeom>
          <a:noFill/>
          <a:ln w="9525" cap="flat" cmpd="sng" algn="ctr">
            <a:noFill/>
            <a:prstDash val="solid"/>
            <a:round/>
            <a:headEnd type="none" w="med" len="med"/>
            <a:tailEnd type="arrow"/>
          </a:ln>
          <a:effectLst/>
        </p:spPr>
      </p:cxnSp>
      <p:cxnSp>
        <p:nvCxnSpPr>
          <p:cNvPr id="28" name="Straight Arrow Connector 27"/>
          <p:cNvCxnSpPr/>
          <p:nvPr/>
        </p:nvCxnSpPr>
        <p:spPr bwMode="auto">
          <a:xfrm rot="5400000" flipH="1" flipV="1">
            <a:off x="1981200" y="3962400"/>
            <a:ext cx="2438400" cy="304800"/>
          </a:xfrm>
          <a:prstGeom prst="straightConnector1">
            <a:avLst/>
          </a:prstGeom>
          <a:ln w="25400">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2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20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2000"/>
                                        <p:tgtEl>
                                          <p:spTgt spid="2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a:xfrm>
            <a:off x="685800" y="1524000"/>
            <a:ext cx="7772400" cy="4876800"/>
          </a:xfrm>
        </p:spPr>
        <p:txBody>
          <a:bodyPr/>
          <a:lstStyle/>
          <a:p>
            <a:pPr marL="290513" indent="-290513">
              <a:lnSpc>
                <a:spcPct val="80000"/>
              </a:lnSpc>
              <a:buFontTx/>
              <a:buNone/>
            </a:pPr>
            <a:r>
              <a:rPr lang="en-US" sz="2400" dirty="0">
                <a:latin typeface="Helvetica" pitchFamily="34" charset="0"/>
              </a:rPr>
              <a:t>W:  </a:t>
            </a:r>
            <a:r>
              <a:rPr lang="en-US" sz="2400" dirty="0">
                <a:solidFill>
                  <a:schemeClr val="bg1">
                    <a:lumMod val="50000"/>
                  </a:schemeClr>
                </a:solidFill>
                <a:latin typeface="Helvetica" pitchFamily="34" charset="0"/>
              </a:rPr>
              <a:t>I think that the liquids like to be in an equilibrium, so when one is way off they sort of freak out and work harder to reach equilibrium &lt;and thus go faster</a:t>
            </a:r>
            <a:r>
              <a:rPr lang="en-US" sz="2400" dirty="0" smtClean="0">
                <a:solidFill>
                  <a:schemeClr val="bg1">
                    <a:lumMod val="50000"/>
                  </a:schemeClr>
                </a:solidFill>
                <a:latin typeface="Helvetica" pitchFamily="34" charset="0"/>
              </a:rPr>
              <a:t>&gt;, </a:t>
            </a:r>
            <a:r>
              <a:rPr lang="en-US" sz="2400" dirty="0">
                <a:solidFill>
                  <a:schemeClr val="bg1">
                    <a:lumMod val="50000"/>
                  </a:schemeClr>
                </a:solidFill>
                <a:latin typeface="Helvetica" pitchFamily="34" charset="0"/>
              </a:rPr>
              <a:t>and when its closer to equilibrium they’re more calm.  So they sort of drift slowly towards equilibrium.  </a:t>
            </a:r>
            <a:r>
              <a:rPr lang="en-US" sz="2400" dirty="0">
                <a:latin typeface="Helvetica" pitchFamily="34" charset="0"/>
              </a:rPr>
              <a:t>So maybe that’s why it moves fast at first because it’s like freaking out, but then it slows down because it’s approaching the right temperature</a:t>
            </a:r>
            <a:r>
              <a:rPr lang="en-US" sz="2400" dirty="0" smtClean="0">
                <a:latin typeface="Helvetica" pitchFamily="34" charset="0"/>
              </a:rPr>
              <a:t>.</a:t>
            </a:r>
            <a:endParaRPr lang="en-US" sz="2400" dirty="0">
              <a:latin typeface="Helvetica" pitchFamily="34" charset="0"/>
            </a:endParaRPr>
          </a:p>
        </p:txBody>
      </p:sp>
      <p:cxnSp>
        <p:nvCxnSpPr>
          <p:cNvPr id="22" name="Straight Arrow Connector 21"/>
          <p:cNvCxnSpPr/>
          <p:nvPr/>
        </p:nvCxnSpPr>
        <p:spPr bwMode="auto">
          <a:xfrm>
            <a:off x="5791200" y="2590800"/>
            <a:ext cx="914400" cy="914400"/>
          </a:xfrm>
          <a:prstGeom prst="straightConnector1">
            <a:avLst/>
          </a:prstGeom>
          <a:noFill/>
          <a:ln w="9525" cap="flat" cmpd="sng" algn="ctr">
            <a:no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a:xfrm>
            <a:off x="685800" y="609600"/>
            <a:ext cx="7772400" cy="5638800"/>
          </a:xfrm>
        </p:spPr>
        <p:txBody>
          <a:bodyPr/>
          <a:lstStyle/>
          <a:p>
            <a:pPr marL="290513" indent="-290513">
              <a:lnSpc>
                <a:spcPct val="80000"/>
              </a:lnSpc>
              <a:buFontTx/>
              <a:buNone/>
            </a:pPr>
            <a:r>
              <a:rPr lang="en-US" sz="2400" dirty="0" smtClean="0">
                <a:latin typeface="Helvetica" pitchFamily="34" charset="0"/>
              </a:rPr>
              <a:t>Out of balance  </a:t>
            </a:r>
            <a:r>
              <a:rPr lang="en-US" sz="2400" dirty="0" smtClean="0">
                <a:latin typeface="Helvetica" pitchFamily="34" charset="0"/>
                <a:sym typeface="Wingdings" pitchFamily="2" charset="2"/>
              </a:rPr>
              <a:t> (Slowing) </a:t>
            </a:r>
            <a:r>
              <a:rPr lang="en-US" sz="2400" dirty="0" smtClean="0">
                <a:latin typeface="Helvetica" pitchFamily="34" charset="0"/>
              </a:rPr>
              <a:t>Equilibration</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a:t>
            </a:r>
            <a:r>
              <a:rPr lang="en-US" sz="2400" dirty="0" smtClean="0">
                <a:solidFill>
                  <a:srgbClr val="0070C0"/>
                </a:solidFill>
                <a:latin typeface="Helvetica" pitchFamily="34" charset="0"/>
              </a:rPr>
              <a:t>is replaced by:</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Temperature difference (</a:t>
            </a:r>
            <a:r>
              <a:rPr lang="en-US" sz="2400" i="1" dirty="0" smtClean="0">
                <a:latin typeface="Helvetica" pitchFamily="34" charset="0"/>
              </a:rPr>
              <a:t>degree</a:t>
            </a:r>
            <a:r>
              <a:rPr lang="en-US" sz="2400" dirty="0" smtClean="0">
                <a:latin typeface="Helvetica" pitchFamily="34" charset="0"/>
              </a:rPr>
              <a:t> of imbalance)</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Level of activation (“freaking out”)</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Effort (“working harder”)</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Result (rate of T. change toward eq.)</a:t>
            </a:r>
            <a:endParaRPr lang="en-US" sz="2400" dirty="0">
              <a:latin typeface="Helvetica" pitchFamily="34" charset="0"/>
            </a:endParaRPr>
          </a:p>
        </p:txBody>
      </p:sp>
      <p:cxnSp>
        <p:nvCxnSpPr>
          <p:cNvPr id="22" name="Straight Arrow Connector 21"/>
          <p:cNvCxnSpPr/>
          <p:nvPr/>
        </p:nvCxnSpPr>
        <p:spPr bwMode="auto">
          <a:xfrm>
            <a:off x="5791200" y="2590800"/>
            <a:ext cx="914400" cy="914400"/>
          </a:xfrm>
          <a:prstGeom prst="straightConnector1">
            <a:avLst/>
          </a:prstGeom>
          <a:noFill/>
          <a:ln w="9525" cap="flat" cmpd="sng" algn="ctr">
            <a:noFill/>
            <a:prstDash val="solid"/>
            <a:round/>
            <a:headEnd type="none" w="med" len="med"/>
            <a:tailEnd type="arrow"/>
          </a:ln>
          <a:effectLst/>
        </p:spPr>
      </p:cxnSp>
      <p:cxnSp>
        <p:nvCxnSpPr>
          <p:cNvPr id="5" name="Straight Arrow Connector 4"/>
          <p:cNvCxnSpPr/>
          <p:nvPr/>
        </p:nvCxnSpPr>
        <p:spPr bwMode="auto">
          <a:xfrm rot="16200000" flipH="1">
            <a:off x="2438400" y="27432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bwMode="auto">
          <a:xfrm rot="16200000" flipH="1">
            <a:off x="3200400" y="38862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bwMode="auto">
          <a:xfrm rot="16200000" flipH="1">
            <a:off x="3810000" y="49530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a:xfrm>
            <a:off x="685800" y="609600"/>
            <a:ext cx="7772400" cy="6019800"/>
          </a:xfrm>
        </p:spPr>
        <p:txBody>
          <a:bodyPr/>
          <a:lstStyle/>
          <a:p>
            <a:pPr marL="290513" indent="-290513">
              <a:lnSpc>
                <a:spcPct val="80000"/>
              </a:lnSpc>
              <a:buFontTx/>
              <a:buNone/>
            </a:pPr>
            <a:r>
              <a:rPr lang="en-US" sz="2400" dirty="0" smtClean="0">
                <a:latin typeface="Helvetica" pitchFamily="34" charset="0"/>
              </a:rPr>
              <a:t>Out of balance  </a:t>
            </a:r>
            <a:r>
              <a:rPr lang="en-US" sz="2400" dirty="0" smtClean="0">
                <a:latin typeface="Helvetica" pitchFamily="34" charset="0"/>
                <a:sym typeface="Wingdings" pitchFamily="2" charset="2"/>
              </a:rPr>
              <a:t> (Slowing) </a:t>
            </a:r>
            <a:r>
              <a:rPr lang="en-US" sz="2400" dirty="0" smtClean="0">
                <a:latin typeface="Helvetica" pitchFamily="34" charset="0"/>
              </a:rPr>
              <a:t>Equilibration</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a:t>
            </a:r>
            <a:r>
              <a:rPr lang="en-US" sz="2400" dirty="0" smtClean="0">
                <a:solidFill>
                  <a:srgbClr val="0070C0"/>
                </a:solidFill>
                <a:latin typeface="Helvetica" pitchFamily="34" charset="0"/>
              </a:rPr>
              <a:t>is replaced by:</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Temperature difference (</a:t>
            </a:r>
            <a:r>
              <a:rPr lang="en-US" sz="2400" i="1" dirty="0" smtClean="0">
                <a:latin typeface="Helvetica" pitchFamily="34" charset="0"/>
              </a:rPr>
              <a:t>degree</a:t>
            </a:r>
            <a:r>
              <a:rPr lang="en-US" sz="2400" dirty="0" smtClean="0">
                <a:latin typeface="Helvetica" pitchFamily="34" charset="0"/>
              </a:rPr>
              <a:t> of imbalance)</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Level of activation (“freaking out”)</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Effort (“working harder”)</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dirty="0" smtClean="0">
                <a:latin typeface="Helvetica" pitchFamily="34" charset="0"/>
              </a:rPr>
              <a:t>                            Result (rate of T. change toward eq.)</a:t>
            </a:r>
          </a:p>
          <a:p>
            <a:pPr marL="290513" indent="-290513">
              <a:lnSpc>
                <a:spcPct val="80000"/>
              </a:lnSpc>
              <a:buFontTx/>
              <a:buNone/>
            </a:pPr>
            <a:endParaRPr lang="en-US" sz="2400" dirty="0" smtClean="0">
              <a:latin typeface="Helvetica" pitchFamily="34" charset="0"/>
            </a:endParaRPr>
          </a:p>
          <a:p>
            <a:pPr marL="290513" indent="-290513">
              <a:lnSpc>
                <a:spcPct val="80000"/>
              </a:lnSpc>
              <a:buFontTx/>
              <a:buNone/>
            </a:pPr>
            <a:r>
              <a:rPr lang="en-US" sz="2400" b="1" dirty="0" smtClean="0">
                <a:solidFill>
                  <a:srgbClr val="FF0000"/>
                </a:solidFill>
                <a:latin typeface="Helvetica" pitchFamily="34" charset="0"/>
              </a:rPr>
              <a:t>Newton’s law of heating/cooling!</a:t>
            </a:r>
            <a:endParaRPr lang="en-US" sz="2400" b="1" dirty="0">
              <a:solidFill>
                <a:srgbClr val="FF0000"/>
              </a:solidFill>
              <a:latin typeface="Helvetica" pitchFamily="34" charset="0"/>
            </a:endParaRPr>
          </a:p>
        </p:txBody>
      </p:sp>
      <p:cxnSp>
        <p:nvCxnSpPr>
          <p:cNvPr id="22" name="Straight Arrow Connector 21"/>
          <p:cNvCxnSpPr/>
          <p:nvPr/>
        </p:nvCxnSpPr>
        <p:spPr bwMode="auto">
          <a:xfrm>
            <a:off x="5791200" y="2590800"/>
            <a:ext cx="914400" cy="914400"/>
          </a:xfrm>
          <a:prstGeom prst="straightConnector1">
            <a:avLst/>
          </a:prstGeom>
          <a:noFill/>
          <a:ln w="9525" cap="flat" cmpd="sng" algn="ctr">
            <a:noFill/>
            <a:prstDash val="solid"/>
            <a:round/>
            <a:headEnd type="none" w="med" len="med"/>
            <a:tailEnd type="arrow"/>
          </a:ln>
          <a:effectLst/>
        </p:spPr>
      </p:cxnSp>
      <p:cxnSp>
        <p:nvCxnSpPr>
          <p:cNvPr id="5" name="Straight Arrow Connector 4"/>
          <p:cNvCxnSpPr/>
          <p:nvPr/>
        </p:nvCxnSpPr>
        <p:spPr bwMode="auto">
          <a:xfrm rot="16200000" flipH="1">
            <a:off x="2438400" y="27432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bwMode="auto">
          <a:xfrm rot="16200000" flipH="1">
            <a:off x="3200400" y="38862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bwMode="auto">
          <a:xfrm rot="16200000" flipH="1">
            <a:off x="3810000" y="4953000"/>
            <a:ext cx="457200" cy="304800"/>
          </a:xfrm>
          <a:prstGeom prst="straightConnector1">
            <a:avLst/>
          </a:prstGeom>
          <a:ln w="50800">
            <a:solidFill>
              <a:schemeClr val="tx1"/>
            </a:solidFill>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990600"/>
            <a:ext cx="7772400" cy="1143000"/>
          </a:xfrm>
        </p:spPr>
        <p:txBody>
          <a:bodyPr/>
          <a:lstStyle/>
          <a:p>
            <a:r>
              <a:rPr lang="en-US" sz="3600" b="1" dirty="0" smtClean="0">
                <a:solidFill>
                  <a:schemeClr val="hlink"/>
                </a:solidFill>
                <a:latin typeface="Helvetica" pitchFamily="34" charset="0"/>
              </a:rPr>
              <a:t>Innovations</a:t>
            </a:r>
            <a:endParaRPr lang="en-US" sz="3600" b="1" dirty="0">
              <a:solidFill>
                <a:schemeClr val="hlink"/>
              </a:solidFill>
              <a:latin typeface="Helvetica" pitchFamily="34" charset="0"/>
            </a:endParaRPr>
          </a:p>
        </p:txBody>
      </p:sp>
      <p:sp>
        <p:nvSpPr>
          <p:cNvPr id="73731" name="Rectangle 3"/>
          <p:cNvSpPr>
            <a:spLocks noGrp="1" noChangeArrowheads="1"/>
          </p:cNvSpPr>
          <p:nvPr>
            <p:ph type="body" idx="1"/>
          </p:nvPr>
        </p:nvSpPr>
        <p:spPr>
          <a:xfrm>
            <a:off x="685800" y="2133600"/>
            <a:ext cx="7772400" cy="4343400"/>
          </a:xfrm>
        </p:spPr>
        <p:txBody>
          <a:bodyPr/>
          <a:lstStyle/>
          <a:p>
            <a:pPr marL="514350" indent="-514350">
              <a:buFontTx/>
              <a:buAutoNum type="arabicPeriod"/>
            </a:pPr>
            <a:r>
              <a:rPr lang="en-US" sz="3400" dirty="0" smtClean="0">
                <a:latin typeface="Helvetica" pitchFamily="34" charset="0"/>
              </a:rPr>
              <a:t>Introduction of agency (freaking out)</a:t>
            </a:r>
          </a:p>
          <a:p>
            <a:pPr marL="514350" indent="-514350">
              <a:buFontTx/>
              <a:buAutoNum type="arabicPeriod"/>
            </a:pPr>
            <a:r>
              <a:rPr lang="en-US" sz="3400" dirty="0" smtClean="0">
                <a:latin typeface="Helvetica" pitchFamily="34" charset="0"/>
              </a:rPr>
              <a:t>Control of agency by temperature difference</a:t>
            </a:r>
          </a:p>
          <a:p>
            <a:pPr marL="514350" indent="-514350">
              <a:buFontTx/>
              <a:buAutoNum type="arabicPeriod"/>
            </a:pPr>
            <a:r>
              <a:rPr lang="en-US" sz="3400" dirty="0" smtClean="0">
                <a:latin typeface="Helvetica" pitchFamily="34" charset="0"/>
              </a:rPr>
              <a:t>Ohm’s p-prim to control speed of heating/cooling</a:t>
            </a:r>
            <a:endParaRPr lang="en-US" sz="3400" dirty="0">
              <a:latin typeface="Helvetica"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r>
              <a:rPr lang="en-US" sz="3600" b="1" dirty="0" smtClean="0">
                <a:solidFill>
                  <a:srgbClr val="C00000"/>
                </a:solidFill>
                <a:latin typeface="Helvetica" pitchFamily="34" charset="0"/>
              </a:rPr>
              <a:t>Mechanisms</a:t>
            </a:r>
            <a:endParaRPr lang="en-US" sz="3600"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514350" indent="-514350">
              <a:buFontTx/>
              <a:buAutoNum type="arabicPeriod"/>
            </a:pPr>
            <a:r>
              <a:rPr lang="en-US" dirty="0" smtClean="0">
                <a:latin typeface="Helvetica" pitchFamily="34" charset="0"/>
              </a:rPr>
              <a:t> </a:t>
            </a:r>
            <a:r>
              <a:rPr lang="en-US" dirty="0" smtClean="0">
                <a:solidFill>
                  <a:srgbClr val="0070C0"/>
                </a:solidFill>
                <a:latin typeface="Helvetica" pitchFamily="34" charset="0"/>
              </a:rPr>
              <a:t>Shift of context</a:t>
            </a:r>
            <a:r>
              <a:rPr lang="en-US" dirty="0" smtClean="0">
                <a:latin typeface="Helvetica" pitchFamily="34" charset="0"/>
              </a:rPr>
              <a:t>. (“agency” is used where none usually perceived)</a:t>
            </a:r>
          </a:p>
          <a:p>
            <a:pPr marL="514350" indent="-514350">
              <a:buFontTx/>
              <a:buAutoNum type="arabicPeriod"/>
            </a:pPr>
            <a:r>
              <a:rPr lang="en-US" dirty="0" smtClean="0">
                <a:latin typeface="Helvetica" pitchFamily="34" charset="0"/>
              </a:rPr>
              <a:t> </a:t>
            </a:r>
            <a:r>
              <a:rPr lang="en-US" dirty="0" smtClean="0">
                <a:solidFill>
                  <a:srgbClr val="0070C0"/>
                </a:solidFill>
                <a:latin typeface="Helvetica" pitchFamily="34" charset="0"/>
              </a:rPr>
              <a:t>Composition by causal chaining</a:t>
            </a:r>
            <a:r>
              <a:rPr lang="en-US" dirty="0" smtClean="0">
                <a:latin typeface="Helvetica" pitchFamily="34" charset="0"/>
              </a:rPr>
              <a:t>.</a:t>
            </a:r>
          </a:p>
          <a:p>
            <a:pPr marL="514350" indent="-514350">
              <a:buFontTx/>
              <a:buAutoNum type="arabicPeriod"/>
            </a:pPr>
            <a:r>
              <a:rPr lang="en-US" dirty="0" smtClean="0">
                <a:latin typeface="Helvetica" pitchFamily="34" charset="0"/>
              </a:rPr>
              <a:t> </a:t>
            </a:r>
            <a:r>
              <a:rPr lang="en-US" dirty="0" smtClean="0">
                <a:solidFill>
                  <a:srgbClr val="0070C0"/>
                </a:solidFill>
                <a:latin typeface="Helvetica" pitchFamily="34" charset="0"/>
              </a:rPr>
              <a:t>Causal interpolation</a:t>
            </a:r>
            <a:r>
              <a:rPr lang="en-US" dirty="0" smtClean="0">
                <a:latin typeface="Helvetica" pitchFamily="34" charset="0"/>
              </a:rPr>
              <a:t>. (primitive equilibration </a:t>
            </a:r>
            <a:r>
              <a:rPr lang="en-US" dirty="0" smtClean="0">
                <a:latin typeface="Helvetica" pitchFamily="34" charset="0"/>
                <a:sym typeface="Wingdings" pitchFamily="2" charset="2"/>
              </a:rPr>
              <a:t> causal chain)</a:t>
            </a:r>
            <a:endParaRPr lang="en-US" dirty="0" smtClean="0">
              <a:latin typeface="Helvetica" pitchFamily="34" charset="0"/>
            </a:endParaRPr>
          </a:p>
          <a:p>
            <a:pPr marL="514350" indent="-514350">
              <a:buFontTx/>
              <a:buAutoNum type="arabicPeriod"/>
            </a:pPr>
            <a:r>
              <a:rPr lang="en-US" dirty="0" smtClean="0">
                <a:latin typeface="Helvetica" pitchFamily="34" charset="0"/>
              </a:rPr>
              <a:t> </a:t>
            </a:r>
            <a:r>
              <a:rPr lang="en-US" dirty="0" smtClean="0">
                <a:solidFill>
                  <a:srgbClr val="0070C0"/>
                </a:solidFill>
                <a:latin typeface="Helvetica" pitchFamily="34" charset="0"/>
              </a:rPr>
              <a:t>Binding</a:t>
            </a:r>
            <a:r>
              <a:rPr lang="en-US" dirty="0" smtClean="0">
                <a:latin typeface="Helvetica" pitchFamily="34" charset="0"/>
              </a:rPr>
              <a:t>. (of world attributes to intuitive scheme attributes; temp diff. </a:t>
            </a:r>
            <a:r>
              <a:rPr lang="en-US" dirty="0" smtClean="0">
                <a:latin typeface="Helvetica" pitchFamily="34" charset="0"/>
                <a:sym typeface="Wingdings" pitchFamily="2" charset="2"/>
              </a:rPr>
              <a:t></a:t>
            </a:r>
            <a:r>
              <a:rPr lang="en-US" dirty="0" smtClean="0">
                <a:latin typeface="Helvetica" pitchFamily="34" charset="0"/>
              </a:rPr>
              <a:t> controller-of-agency/effort; “result” </a:t>
            </a:r>
            <a:r>
              <a:rPr lang="en-US" dirty="0" smtClean="0">
                <a:latin typeface="Helvetica" pitchFamily="34" charset="0"/>
                <a:sym typeface="Wingdings" pitchFamily="2" charset="2"/>
              </a:rPr>
              <a:t></a:t>
            </a:r>
            <a:r>
              <a:rPr lang="en-US" dirty="0" smtClean="0">
                <a:latin typeface="Helvetica" pitchFamily="34" charset="0"/>
              </a:rPr>
              <a:t> rate of change of temperature)</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r>
              <a:rPr lang="en-US" sz="3600" b="1" dirty="0" smtClean="0">
                <a:solidFill>
                  <a:schemeClr val="hlink"/>
                </a:solidFill>
                <a:latin typeface="Helvetica" pitchFamily="34" charset="0"/>
              </a:rPr>
              <a:t>Mechanisms</a:t>
            </a:r>
            <a:endParaRPr lang="en-US" sz="3600" b="1" dirty="0">
              <a:solidFill>
                <a:schemeClr val="hlink"/>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514350" indent="0">
              <a:buNone/>
            </a:pPr>
            <a:r>
              <a:rPr lang="en-US" dirty="0" smtClean="0">
                <a:latin typeface="Helvetica" pitchFamily="34" charset="0"/>
              </a:rPr>
              <a:t>What drives the changes (change of context for agency; the particular bindings; the need for causal interpolation)?</a:t>
            </a:r>
          </a:p>
          <a:p>
            <a:pPr marL="514350" indent="-514350">
              <a:buNone/>
            </a:pPr>
            <a:endParaRPr lang="en-US" dirty="0" smtClean="0">
              <a:latin typeface="Helvetica" pitchFamily="34" charset="0"/>
            </a:endParaRPr>
          </a:p>
          <a:p>
            <a:pPr marL="514350" indent="-514350">
              <a:buNone/>
            </a:pPr>
            <a:r>
              <a:rPr lang="en-US" dirty="0" smtClean="0">
                <a:latin typeface="Helvetica" pitchFamily="34" charset="0"/>
              </a:rPr>
              <a:t>5.  </a:t>
            </a:r>
            <a:r>
              <a:rPr lang="en-US" dirty="0" smtClean="0">
                <a:solidFill>
                  <a:srgbClr val="0070C0"/>
                </a:solidFill>
                <a:latin typeface="Helvetica" pitchFamily="34" charset="0"/>
              </a:rPr>
              <a:t>Emergence</a:t>
            </a:r>
            <a:r>
              <a:rPr lang="en-US" dirty="0" smtClean="0">
                <a:latin typeface="Helvetica" pitchFamily="34" charset="0"/>
              </a:rPr>
              <a:t> (the overall success in explaining a particular problematic situation) Emergence = generation (search) + selection (judgment)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1143000"/>
          </a:xfrm>
        </p:spPr>
        <p:txBody>
          <a:bodyPr/>
          <a:lstStyle/>
          <a:p>
            <a:r>
              <a:rPr lang="en-US" b="1" dirty="0" smtClean="0">
                <a:solidFill>
                  <a:srgbClr val="C00000"/>
                </a:solidFill>
                <a:latin typeface="Helvetica" pitchFamily="34" charset="0"/>
              </a:rPr>
              <a:t>Preview “Sound Bites”</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685800" y="2209800"/>
            <a:ext cx="7772400" cy="4267200"/>
          </a:xfrm>
        </p:spPr>
        <p:txBody>
          <a:bodyPr/>
          <a:lstStyle/>
          <a:p>
            <a:pPr marL="290513" indent="-290513">
              <a:lnSpc>
                <a:spcPct val="80000"/>
              </a:lnSpc>
            </a:pPr>
            <a:r>
              <a:rPr lang="en-US" sz="2800" b="1" dirty="0" smtClean="0">
                <a:solidFill>
                  <a:schemeClr val="accent2"/>
                </a:solidFill>
                <a:latin typeface="Helvetica" pitchFamily="34" charset="0"/>
              </a:rPr>
              <a:t>P-</a:t>
            </a:r>
            <a:r>
              <a:rPr lang="en-US" sz="2800" b="1" dirty="0" err="1" smtClean="0">
                <a:solidFill>
                  <a:schemeClr val="accent2"/>
                </a:solidFill>
                <a:latin typeface="Helvetica" pitchFamily="34" charset="0"/>
              </a:rPr>
              <a:t>prims</a:t>
            </a:r>
            <a:r>
              <a:rPr lang="en-US" sz="2800" b="1" dirty="0" smtClean="0">
                <a:solidFill>
                  <a:schemeClr val="accent2"/>
                </a:solidFill>
                <a:latin typeface="Helvetica" pitchFamily="34" charset="0"/>
              </a:rPr>
              <a:t> and Real-world Learning: </a:t>
            </a:r>
            <a:r>
              <a:rPr lang="en-US" sz="2600" b="1" dirty="0" smtClean="0">
                <a:latin typeface="Helvetica" pitchFamily="34" charset="0"/>
              </a:rPr>
              <a:t>A near-complete analysis of an important classroom learning event as a composition of naive knowledge elements. </a:t>
            </a:r>
            <a:r>
              <a:rPr lang="en-US" sz="2600" b="1" dirty="0" smtClean="0">
                <a:solidFill>
                  <a:srgbClr val="00B050"/>
                </a:solidFill>
                <a:latin typeface="Helvetica" pitchFamily="34" charset="0"/>
              </a:rPr>
              <a:t>Watching conceptual molecules being built out of conceptual atoms!</a:t>
            </a:r>
          </a:p>
          <a:p>
            <a:pPr marL="290513" indent="-290513">
              <a:lnSpc>
                <a:spcPct val="80000"/>
              </a:lnSpc>
            </a:pPr>
            <a:endParaRPr lang="en-US" sz="1200" b="1" dirty="0" smtClean="0">
              <a:solidFill>
                <a:schemeClr val="accent2"/>
              </a:solidFill>
              <a:latin typeface="Helvetica" pitchFamily="34" charset="0"/>
            </a:endParaRPr>
          </a:p>
          <a:p>
            <a:pPr marL="290513" indent="-290513">
              <a:lnSpc>
                <a:spcPct val="80000"/>
              </a:lnSpc>
            </a:pPr>
            <a:r>
              <a:rPr lang="en-US" sz="2800" b="1" dirty="0" smtClean="0">
                <a:solidFill>
                  <a:schemeClr val="accent2"/>
                </a:solidFill>
                <a:latin typeface="Helvetica" pitchFamily="34" charset="0"/>
              </a:rPr>
              <a:t>Productivity: </a:t>
            </a:r>
            <a:r>
              <a:rPr lang="en-US" sz="2600" b="1" dirty="0" smtClean="0">
                <a:latin typeface="Helvetica" pitchFamily="34" charset="0"/>
              </a:rPr>
              <a:t>Document the SPECIFIC usefulness of naive ideas. Exactly what, when, and how.</a:t>
            </a:r>
          </a:p>
          <a:p>
            <a:pPr marL="290513" indent="-290513">
              <a:lnSpc>
                <a:spcPct val="80000"/>
              </a:lnSpc>
            </a:pPr>
            <a:endParaRPr lang="en-US" sz="1200" b="1" dirty="0" smtClean="0">
              <a:solidFill>
                <a:schemeClr val="accent2"/>
              </a:solidFill>
              <a:latin typeface="Helvetica" pitchFamily="34" charset="0"/>
            </a:endParaRPr>
          </a:p>
          <a:p>
            <a:pPr marL="290513" indent="-290513">
              <a:lnSpc>
                <a:spcPct val="80000"/>
              </a:lnSpc>
            </a:pPr>
            <a:r>
              <a:rPr lang="en-US" sz="2800" b="1" dirty="0" smtClean="0">
                <a:solidFill>
                  <a:schemeClr val="accent2"/>
                </a:solidFill>
                <a:latin typeface="Helvetica" pitchFamily="34" charset="0"/>
              </a:rPr>
              <a:t>Mechanisms: </a:t>
            </a:r>
            <a:r>
              <a:rPr lang="en-US" sz="2600" b="1" dirty="0" smtClean="0">
                <a:latin typeface="Helvetica" pitchFamily="34" charset="0"/>
              </a:rPr>
              <a:t>New program of empirically abstracted </a:t>
            </a:r>
            <a:r>
              <a:rPr lang="en-US" sz="2600" b="1" i="1" dirty="0" smtClean="0">
                <a:latin typeface="Helvetica" pitchFamily="34" charset="0"/>
              </a:rPr>
              <a:t>learning mechanisms</a:t>
            </a:r>
            <a:r>
              <a:rPr lang="en-US" sz="2600" b="1" dirty="0" smtClean="0">
                <a:latin typeface="Helvetica" pitchFamily="34" charset="0"/>
              </a:rPr>
              <a:t>.</a:t>
            </a:r>
            <a:endParaRPr lang="en-US" sz="2600" dirty="0" smtClean="0">
              <a:latin typeface="Helvetic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r>
              <a:rPr lang="en-US" b="1" dirty="0" smtClean="0">
                <a:solidFill>
                  <a:srgbClr val="C00000"/>
                </a:solidFill>
                <a:latin typeface="Helvetica" pitchFamily="34" charset="0"/>
              </a:rPr>
              <a:t>Precursors &amp; Development</a:t>
            </a:r>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514350" indent="0">
              <a:buNone/>
            </a:pPr>
            <a:endParaRPr lang="en-US" dirty="0" smtClean="0">
              <a:latin typeface="Helvetica" pitchFamily="34" charset="0"/>
            </a:endParaRPr>
          </a:p>
        </p:txBody>
      </p:sp>
      <p:grpSp>
        <p:nvGrpSpPr>
          <p:cNvPr id="76802" name="Group 2"/>
          <p:cNvGrpSpPr>
            <a:grpSpLocks/>
          </p:cNvGrpSpPr>
          <p:nvPr/>
        </p:nvGrpSpPr>
        <p:grpSpPr bwMode="auto">
          <a:xfrm>
            <a:off x="1381125" y="2843213"/>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W’s agentive equilibration:</a:t>
            </a:r>
            <a:endParaRPr lang="en-US" sz="1200" dirty="0" smtClean="0">
              <a:latin typeface="Helvetica" pitchFamily="34" charset="0"/>
            </a:endParaRPr>
          </a:p>
          <a:p>
            <a:pPr marL="0" indent="0">
              <a:buNone/>
            </a:pPr>
            <a:endParaRPr lang="en-US" sz="1200" dirty="0" smtClean="0">
              <a:latin typeface="Helvetica" pitchFamily="34" charset="0"/>
            </a:endParaRPr>
          </a:p>
          <a:p>
            <a:pPr marL="0" indent="0">
              <a:buNone/>
            </a:pPr>
            <a:r>
              <a:rPr lang="en-US" sz="2800" dirty="0" smtClean="0"/>
              <a:t>The room and the milk are in a “battle to reach dynamic equilibrium,” in which the glass of milk gets “beaten by the room,” and temperatures of both come to match up and “exist in harmony.” “The stronger one affects the weaker one more.”</a:t>
            </a:r>
          </a:p>
          <a:p>
            <a:pPr marL="0" indent="0">
              <a:buNone/>
            </a:pPr>
            <a:endParaRPr lang="en-US" sz="2800" dirty="0" smtClean="0"/>
          </a:p>
          <a:p>
            <a:pPr marL="0" indent="0">
              <a:buNone/>
            </a:pPr>
            <a:r>
              <a:rPr lang="en-US" sz="2800" dirty="0" smtClean="0">
                <a:solidFill>
                  <a:srgbClr val="0070C0"/>
                </a:solidFill>
                <a:latin typeface="Helvetica" pitchFamily="34" charset="0"/>
              </a:rPr>
              <a:t>No social uptake. (Reminiscent of </a:t>
            </a:r>
            <a:r>
              <a:rPr lang="en-US" sz="2800" i="1" dirty="0" smtClean="0">
                <a:solidFill>
                  <a:srgbClr val="0070C0"/>
                </a:solidFill>
                <a:latin typeface="Helvetica" pitchFamily="34" charset="0"/>
              </a:rPr>
              <a:t>dynamic balance </a:t>
            </a:r>
            <a:r>
              <a:rPr lang="en-US" sz="2800" dirty="0" smtClean="0">
                <a:solidFill>
                  <a:srgbClr val="0070C0"/>
                </a:solidFill>
                <a:latin typeface="Helvetica" pitchFamily="34" charset="0"/>
              </a:rPr>
              <a:t>and </a:t>
            </a:r>
            <a:r>
              <a:rPr lang="en-US" sz="2800" i="1" dirty="0" smtClean="0">
                <a:solidFill>
                  <a:srgbClr val="0070C0"/>
                </a:solidFill>
                <a:latin typeface="Helvetica" pitchFamily="34" charset="0"/>
              </a:rPr>
              <a:t>overcoming—</a:t>
            </a:r>
            <a:r>
              <a:rPr lang="en-US" sz="2800" dirty="0" err="1" smtClean="0">
                <a:solidFill>
                  <a:srgbClr val="0070C0"/>
                </a:solidFill>
                <a:latin typeface="Helvetica" pitchFamily="34" charset="0"/>
              </a:rPr>
              <a:t>diSessa</a:t>
            </a:r>
            <a:r>
              <a:rPr lang="en-US" sz="2800" dirty="0" smtClean="0">
                <a:solidFill>
                  <a:srgbClr val="0070C0"/>
                </a:solidFill>
                <a:latin typeface="Helvetica" pitchFamily="34" charset="0"/>
              </a:rPr>
              <a:t>, 1993)</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1418772" y="106680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C’s </a:t>
            </a:r>
            <a:r>
              <a:rPr lang="en-US" i="1" dirty="0" smtClean="0">
                <a:latin typeface="Helvetica" pitchFamily="34" charset="0"/>
              </a:rPr>
              <a:t>overshooting equilibration</a:t>
            </a:r>
            <a:endParaRPr lang="en-US" sz="1200" i="1" dirty="0" smtClean="0">
              <a:latin typeface="Helvetica" pitchFamily="34" charset="0"/>
            </a:endParaRPr>
          </a:p>
          <a:p>
            <a:pPr marL="0" indent="0">
              <a:buNone/>
            </a:pPr>
            <a:endParaRPr lang="en-US" sz="1200" dirty="0" smtClean="0">
              <a:latin typeface="Helvetica" pitchFamily="34" charset="0"/>
            </a:endParaRPr>
          </a:p>
          <a:p>
            <a:pPr marL="0" indent="0">
              <a:buNone/>
            </a:pPr>
            <a:endParaRPr lang="en-US" sz="2800" dirty="0" smtClean="0"/>
          </a:p>
          <a:p>
            <a:pPr marL="0" indent="0">
              <a:buNone/>
            </a:pPr>
            <a:endParaRPr lang="en-US" sz="2800" dirty="0" smtClean="0"/>
          </a:p>
          <a:p>
            <a:pPr marL="0" indent="0">
              <a:buNone/>
            </a:pPr>
            <a:endParaRPr lang="en-US" sz="2800" dirty="0" smtClean="0"/>
          </a:p>
          <a:p>
            <a:pPr marL="0" indent="0">
              <a:buNone/>
            </a:pPr>
            <a:r>
              <a:rPr lang="en-US" sz="2800" b="1" dirty="0" smtClean="0">
                <a:latin typeface="Helvetica" pitchFamily="34" charset="0"/>
                <a:cs typeface="Helvetica" pitchFamily="34" charset="0"/>
              </a:rPr>
              <a:t>Very hesitantly</a:t>
            </a:r>
            <a:r>
              <a:rPr lang="en-US" sz="2800" dirty="0" smtClean="0"/>
              <a:t>: “I recalled in some distant memory </a:t>
            </a:r>
            <a:r>
              <a:rPr lang="en-US" sz="2800" i="1" dirty="0" smtClean="0"/>
              <a:t>&lt;laughing&gt; </a:t>
            </a:r>
            <a:r>
              <a:rPr lang="en-US" sz="2800" dirty="0" smtClean="0"/>
              <a:t>maybe it would go like this </a:t>
            </a:r>
            <a:r>
              <a:rPr lang="en-US" sz="2800" i="1" dirty="0" smtClean="0"/>
              <a:t>&lt;draws&gt;.</a:t>
            </a:r>
            <a:r>
              <a:rPr lang="en-US" sz="2800" dirty="0" smtClean="0"/>
              <a:t> It would heat up more than it should, and then go back down to room temperature where it would find its balance. </a:t>
            </a:r>
          </a:p>
          <a:p>
            <a:pPr marL="0" indent="0">
              <a:buNone/>
            </a:pPr>
            <a:endParaRPr lang="en-US" sz="2800" dirty="0" smtClean="0"/>
          </a:p>
          <a:p>
            <a:pPr marL="0" indent="0">
              <a:buNone/>
            </a:pPr>
            <a:endParaRPr lang="en-US" sz="2800" dirty="0" smtClean="0">
              <a:solidFill>
                <a:srgbClr val="0070C0"/>
              </a:solidFill>
              <a:latin typeface="Helvetica" pitchFamily="34" charset="0"/>
            </a:endParaRPr>
          </a:p>
          <a:p>
            <a:pPr marL="0" indent="0">
              <a:buNone/>
            </a:pPr>
            <a:r>
              <a:rPr lang="en-US" sz="2800" dirty="0" smtClean="0">
                <a:solidFill>
                  <a:srgbClr val="0070C0"/>
                </a:solidFill>
                <a:latin typeface="Helvetica" pitchFamily="34" charset="0"/>
              </a:rPr>
              <a:t>No social uptake.</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2057400" y="106680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pic>
        <p:nvPicPr>
          <p:cNvPr id="30" name="Picture 29"/>
          <p:cNvPicPr/>
          <p:nvPr/>
        </p:nvPicPr>
        <p:blipFill>
          <a:blip r:embed="rId3" cstate="print"/>
          <a:srcRect l="61937" t="39877" r="21453" b="5521"/>
          <a:stretch>
            <a:fillRect/>
          </a:stretch>
        </p:blipFill>
        <p:spPr bwMode="auto">
          <a:xfrm>
            <a:off x="3581400" y="2590800"/>
            <a:ext cx="1371600" cy="847725"/>
          </a:xfrm>
          <a:prstGeom prst="rect">
            <a:avLst/>
          </a:prstGeom>
          <a:noFill/>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W seems to retreat to non-agentive  </a:t>
            </a:r>
            <a:r>
              <a:rPr lang="en-US" i="1" dirty="0" smtClean="0">
                <a:latin typeface="Helvetica" pitchFamily="34" charset="0"/>
              </a:rPr>
              <a:t>slowing equilibration</a:t>
            </a:r>
            <a:endParaRPr lang="en-US" sz="1200" i="1" dirty="0" smtClean="0">
              <a:latin typeface="Helvetica" pitchFamily="34" charset="0"/>
            </a:endParaRPr>
          </a:p>
          <a:p>
            <a:pPr marL="0" indent="0">
              <a:buNone/>
            </a:pPr>
            <a:endParaRPr lang="en-US" sz="1200" dirty="0" smtClean="0">
              <a:latin typeface="Helvetica" pitchFamily="34" charset="0"/>
            </a:endParaRPr>
          </a:p>
          <a:p>
            <a:pPr marL="0" indent="0">
              <a:buNone/>
            </a:pPr>
            <a:endParaRPr lang="en-US" sz="2800" dirty="0" smtClean="0"/>
          </a:p>
          <a:p>
            <a:pPr marL="0" indent="0">
              <a:buNone/>
            </a:pPr>
            <a:endParaRPr lang="en-US" sz="2800" dirty="0" smtClean="0"/>
          </a:p>
          <a:p>
            <a:pPr marL="0" indent="0">
              <a:buNone/>
            </a:pPr>
            <a:endParaRPr lang="en-US" sz="2800" dirty="0" smtClean="0"/>
          </a:p>
          <a:p>
            <a:pPr marL="0" indent="0">
              <a:buNone/>
            </a:pPr>
            <a:r>
              <a:rPr lang="en-US" sz="2800" b="1" dirty="0" smtClean="0">
                <a:latin typeface="Helvetica" pitchFamily="34" charset="0"/>
                <a:cs typeface="Helvetica" pitchFamily="34" charset="0"/>
              </a:rPr>
              <a:t>No explanation</a:t>
            </a:r>
            <a:r>
              <a:rPr lang="en-US" sz="2800" dirty="0" smtClean="0"/>
              <a:t>: “The glass goes toward the room temperature quickly at first, but then slows down and slows down. But eventually at a very slow pace it reaches the room temperature.” </a:t>
            </a:r>
          </a:p>
          <a:p>
            <a:pPr marL="0" indent="0">
              <a:buNone/>
            </a:pPr>
            <a:endParaRPr lang="en-US" sz="2800" dirty="0" smtClean="0">
              <a:solidFill>
                <a:srgbClr val="0070C0"/>
              </a:solidFill>
              <a:latin typeface="Helvetica" pitchFamily="34" charset="0"/>
            </a:endParaRPr>
          </a:p>
          <a:p>
            <a:pPr marL="0" indent="0">
              <a:buNone/>
            </a:pPr>
            <a:r>
              <a:rPr lang="en-US" sz="2800" dirty="0" smtClean="0">
                <a:solidFill>
                  <a:srgbClr val="0070C0"/>
                </a:solidFill>
                <a:latin typeface="Helvetica" pitchFamily="34" charset="0"/>
              </a:rPr>
              <a:t>No evident social uptake.</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2682240" y="106680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pic>
        <p:nvPicPr>
          <p:cNvPr id="31" name="Picture 30"/>
          <p:cNvPicPr/>
          <p:nvPr/>
        </p:nvPicPr>
        <p:blipFill>
          <a:blip r:embed="rId3" cstate="print"/>
          <a:srcRect l="41407" t="47853" r="41753" b="4294"/>
          <a:stretch>
            <a:fillRect/>
          </a:stretch>
        </p:blipFill>
        <p:spPr bwMode="auto">
          <a:xfrm>
            <a:off x="3714750" y="3352800"/>
            <a:ext cx="1390650" cy="742950"/>
          </a:xfrm>
          <a:prstGeom prst="rect">
            <a:avLst/>
          </a:prstGeom>
          <a:noFill/>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R offers </a:t>
            </a:r>
            <a:r>
              <a:rPr lang="en-US" i="1" dirty="0" smtClean="0">
                <a:latin typeface="Helvetica" pitchFamily="34" charset="0"/>
              </a:rPr>
              <a:t>slowing equilibration, </a:t>
            </a:r>
            <a:r>
              <a:rPr lang="en-US" dirty="0" smtClean="0">
                <a:latin typeface="Helvetica" pitchFamily="34" charset="0"/>
              </a:rPr>
              <a:t>but adds weak agency and focus on temp. difference in response to “why?”</a:t>
            </a:r>
            <a:endParaRPr lang="en-US" sz="1200" dirty="0" smtClean="0">
              <a:latin typeface="Helvetica" pitchFamily="34" charset="0"/>
            </a:endParaRPr>
          </a:p>
          <a:p>
            <a:pPr marL="0" indent="0">
              <a:buNone/>
            </a:pPr>
            <a:endParaRPr lang="en-US" sz="2800" dirty="0" smtClean="0"/>
          </a:p>
          <a:p>
            <a:pPr marL="0" indent="0">
              <a:buNone/>
            </a:pPr>
            <a:endParaRPr lang="en-US" sz="1200" dirty="0" smtClean="0"/>
          </a:p>
          <a:p>
            <a:pPr marL="0" indent="0">
              <a:buNone/>
            </a:pPr>
            <a:r>
              <a:rPr lang="en-US" sz="2800" dirty="0" smtClean="0"/>
              <a:t>“Just because it’s such a cold object and such a hot environment that it would just heat up really quickly, because the difference [that] it’s </a:t>
            </a:r>
            <a:r>
              <a:rPr lang="en-US" sz="2800" dirty="0" smtClean="0">
                <a:solidFill>
                  <a:srgbClr val="FF0000"/>
                </a:solidFill>
              </a:rPr>
              <a:t>trying to</a:t>
            </a:r>
            <a:r>
              <a:rPr lang="en-US" sz="2800" dirty="0" smtClean="0"/>
              <a:t> reach equilibrium.”</a:t>
            </a:r>
          </a:p>
          <a:p>
            <a:pPr marL="0" indent="0">
              <a:buNone/>
            </a:pPr>
            <a:endParaRPr lang="en-US" sz="1200" dirty="0" smtClean="0">
              <a:solidFill>
                <a:srgbClr val="0070C0"/>
              </a:solidFill>
              <a:latin typeface="Helvetica" pitchFamily="34" charset="0"/>
            </a:endParaRPr>
          </a:p>
          <a:p>
            <a:pPr marL="0" indent="0">
              <a:buNone/>
            </a:pPr>
            <a:r>
              <a:rPr lang="en-US" sz="2800" dirty="0" smtClean="0">
                <a:solidFill>
                  <a:srgbClr val="0070C0"/>
                </a:solidFill>
                <a:latin typeface="Helvetica" pitchFamily="34" charset="0"/>
              </a:rPr>
              <a:t>No social uptake.</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3215640" y="106680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pic>
        <p:nvPicPr>
          <p:cNvPr id="31" name="Picture 30"/>
          <p:cNvPicPr/>
          <p:nvPr/>
        </p:nvPicPr>
        <p:blipFill>
          <a:blip r:embed="rId3" cstate="print"/>
          <a:srcRect l="41407" t="47853" r="41753" b="4294"/>
          <a:stretch>
            <a:fillRect/>
          </a:stretch>
        </p:blipFill>
        <p:spPr bwMode="auto">
          <a:xfrm>
            <a:off x="3714750" y="3295650"/>
            <a:ext cx="1390650" cy="742950"/>
          </a:xfrm>
          <a:prstGeom prst="rect">
            <a:avLst/>
          </a:prstGeom>
          <a:noFill/>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R escalates to dramatic agency, “shocked,” during lab.</a:t>
            </a:r>
            <a:endParaRPr lang="en-US" sz="1200" dirty="0" smtClean="0">
              <a:latin typeface="Helvetica" pitchFamily="34" charset="0"/>
            </a:endParaRPr>
          </a:p>
          <a:p>
            <a:pPr marL="0" indent="0">
              <a:buNone/>
            </a:pPr>
            <a:endParaRPr lang="en-US" sz="2800" dirty="0" smtClean="0"/>
          </a:p>
          <a:p>
            <a:pPr marL="0" indent="0">
              <a:buNone/>
            </a:pPr>
            <a:r>
              <a:rPr lang="en-US" sz="2800" dirty="0" smtClean="0"/>
              <a:t>“The hot water is like </a:t>
            </a:r>
            <a:r>
              <a:rPr lang="en-US" sz="2800" dirty="0" smtClean="0">
                <a:solidFill>
                  <a:srgbClr val="FF0000"/>
                </a:solidFill>
              </a:rPr>
              <a:t>shocked</a:t>
            </a:r>
            <a:r>
              <a:rPr lang="en-US" sz="2800" dirty="0" smtClean="0"/>
              <a:t> […], but, umm, the colder water that you put it into […] causes it to cool down really quickly. But once it’s at a lesser temperature, it starts to slow down as it reaches […].”</a:t>
            </a:r>
          </a:p>
          <a:p>
            <a:pPr marL="0" indent="0">
              <a:buNone/>
            </a:pPr>
            <a:endParaRPr lang="en-US" sz="2800" dirty="0" smtClean="0">
              <a:solidFill>
                <a:srgbClr val="0070C0"/>
              </a:solidFill>
              <a:latin typeface="Helvetica" pitchFamily="34" charset="0"/>
            </a:endParaRPr>
          </a:p>
          <a:p>
            <a:pPr marL="0" indent="0">
              <a:buNone/>
            </a:pPr>
            <a:r>
              <a:rPr lang="en-US" sz="2800" dirty="0" smtClean="0">
                <a:solidFill>
                  <a:srgbClr val="0070C0"/>
                </a:solidFill>
                <a:latin typeface="Helvetica" pitchFamily="34" charset="0"/>
              </a:rPr>
              <a:t>R’s lab partner, Z, seems to be in gear.</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4115526" y="748212"/>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R aligns her explanation with W’s</a:t>
            </a:r>
            <a:endParaRPr lang="en-US" sz="1200" dirty="0" smtClean="0">
              <a:latin typeface="Helvetica" pitchFamily="34" charset="0"/>
            </a:endParaRPr>
          </a:p>
          <a:p>
            <a:pPr marL="0" indent="0">
              <a:buNone/>
            </a:pPr>
            <a:endParaRPr lang="en-US" sz="2800" dirty="0" smtClean="0"/>
          </a:p>
          <a:p>
            <a:pPr marL="0">
              <a:buNone/>
            </a:pPr>
            <a:r>
              <a:rPr lang="en-US" sz="2800" dirty="0" smtClean="0"/>
              <a:t>“I agree with W, and the way I was trying to describe it was:  Once the really cold water gets put into the much warmer water, it experiences like a shock because they’re so drastically different. So it gets closer to that temperature faster in the beginning and stops freaking out and calms down as it approaches equilibrium.”</a:t>
            </a:r>
            <a:endParaRPr lang="en-US" sz="2800" dirty="0" smtClean="0">
              <a:solidFill>
                <a:srgbClr val="0070C0"/>
              </a:solidFill>
              <a:latin typeface="Helvetica" pitchFamily="34" charset="0"/>
            </a:endParaRPr>
          </a:p>
          <a:p>
            <a:pPr marL="0" indent="0">
              <a:buNone/>
            </a:pPr>
            <a:r>
              <a:rPr lang="en-US" sz="2800" dirty="0" smtClean="0">
                <a:solidFill>
                  <a:srgbClr val="0070C0"/>
                </a:solidFill>
                <a:latin typeface="Helvetica" pitchFamily="34" charset="0"/>
              </a:rPr>
              <a:t>Growing social uptake.</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5577840" y="108204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The teacher re-voices, solicits agreement.</a:t>
            </a:r>
            <a:endParaRPr lang="en-US" sz="1200" dirty="0" smtClean="0">
              <a:latin typeface="Helvetica" pitchFamily="34" charset="0"/>
            </a:endParaRPr>
          </a:p>
          <a:p>
            <a:pPr marL="0" indent="0">
              <a:buNone/>
            </a:pPr>
            <a:endParaRPr lang="en-US" sz="2800" dirty="0" smtClean="0"/>
          </a:p>
          <a:p>
            <a:pPr marL="0">
              <a:buNone/>
            </a:pPr>
            <a:r>
              <a:rPr lang="en-US" sz="2800" dirty="0" smtClean="0"/>
              <a:t>“So it sounds like you guys are saying there’s a lot more freaking out or shock value or something up here </a:t>
            </a:r>
            <a:r>
              <a:rPr lang="en-US" sz="2800" i="1" dirty="0" smtClean="0"/>
              <a:t>&lt;pointing to initial portions of graph</a:t>
            </a:r>
            <a:r>
              <a:rPr lang="en-US" sz="2800" dirty="0" smtClean="0"/>
              <a:t>&gt; or here, but then as it reaches closer to the equalizing part, the freaking out is less?”</a:t>
            </a:r>
          </a:p>
          <a:p>
            <a:pPr marL="0">
              <a:buNone/>
            </a:pPr>
            <a:endParaRPr lang="en-US" sz="2800" dirty="0" smtClean="0">
              <a:solidFill>
                <a:srgbClr val="0070C0"/>
              </a:solidFill>
              <a:latin typeface="Helvetica" pitchFamily="34" charset="0"/>
            </a:endParaRPr>
          </a:p>
          <a:p>
            <a:pPr marL="0">
              <a:buNone/>
            </a:pPr>
            <a:r>
              <a:rPr lang="en-US" sz="2800" dirty="0" smtClean="0">
                <a:solidFill>
                  <a:srgbClr val="0070C0"/>
                </a:solidFill>
                <a:latin typeface="Helvetica" pitchFamily="34" charset="0"/>
              </a:rPr>
              <a:t>Growing social uptake. “taken as shared”</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6111240" y="108204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indent="0">
              <a:buNone/>
            </a:pPr>
            <a:r>
              <a:rPr lang="en-US" dirty="0" smtClean="0">
                <a:latin typeface="Helvetica" pitchFamily="34" charset="0"/>
              </a:rPr>
              <a:t>New context: (very) hot water cools faster than (moderately) cool water warms</a:t>
            </a:r>
            <a:endParaRPr lang="en-US" sz="1200" dirty="0" smtClean="0">
              <a:latin typeface="Helvetica" pitchFamily="34" charset="0"/>
            </a:endParaRPr>
          </a:p>
          <a:p>
            <a:pPr marL="0" indent="0">
              <a:buNone/>
            </a:pPr>
            <a:endParaRPr lang="en-US" sz="2800" dirty="0" smtClean="0"/>
          </a:p>
          <a:p>
            <a:pPr>
              <a:buNone/>
            </a:pPr>
            <a:r>
              <a:rPr lang="en-US" sz="2800" dirty="0" smtClean="0"/>
              <a:t>W: Maybe that was more degrees hotter than room temperature than the cold one was colder. So, / </a:t>
            </a:r>
            <a:r>
              <a:rPr lang="en-US" sz="2800" b="1" dirty="0" smtClean="0"/>
              <a:t>T: </a:t>
            </a:r>
            <a:r>
              <a:rPr lang="en-US" sz="2800" dirty="0" smtClean="0"/>
              <a:t>What do you mean by that? / so, it was farther away temperature-wise, like in degrees, from room temperature, which meant it like had a bigger freak out. &lt;</a:t>
            </a:r>
            <a:r>
              <a:rPr lang="en-US" sz="2800" i="1" dirty="0" smtClean="0"/>
              <a:t>Laughter&gt;</a:t>
            </a:r>
            <a:endParaRPr lang="en-US" sz="2800" dirty="0" smtClean="0"/>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6810828" y="108204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533400" y="1828800"/>
            <a:ext cx="8077200" cy="4343400"/>
          </a:xfrm>
        </p:spPr>
        <p:txBody>
          <a:bodyPr/>
          <a:lstStyle/>
          <a:p>
            <a:pPr>
              <a:buNone/>
            </a:pPr>
            <a:r>
              <a:rPr lang="en-US" sz="2800" dirty="0" smtClean="0"/>
              <a:t>…</a:t>
            </a:r>
          </a:p>
          <a:p>
            <a:pPr>
              <a:buNone/>
            </a:pPr>
            <a:r>
              <a:rPr lang="en-US" sz="2800" dirty="0" smtClean="0"/>
              <a:t>T: So, what do you mean by farther away?</a:t>
            </a:r>
          </a:p>
          <a:p>
            <a:pPr>
              <a:buNone/>
            </a:pPr>
            <a:r>
              <a:rPr lang="en-US" sz="2800" dirty="0" smtClean="0"/>
              <a:t>W: I mean in terms // like, if you had a number line with negative and positives.</a:t>
            </a:r>
          </a:p>
          <a:p>
            <a:pPr>
              <a:buNone/>
            </a:pPr>
            <a:r>
              <a:rPr lang="en-US" sz="2800" dirty="0" smtClean="0"/>
              <a:t>T: Can you come up and just draw that for us?</a:t>
            </a:r>
          </a:p>
          <a:p>
            <a:pPr marL="0">
              <a:buNone/>
            </a:pPr>
            <a:endParaRPr lang="en-US" sz="2800" dirty="0" smtClean="0"/>
          </a:p>
          <a:p>
            <a:pPr marL="274320">
              <a:buNone/>
            </a:pPr>
            <a:r>
              <a:rPr lang="en-US" sz="2800" dirty="0" smtClean="0"/>
              <a:t>W: The hot temperature is farther away from room temperature than the cold temperature is.</a:t>
            </a:r>
            <a:endParaRPr lang="en-US" sz="2800" dirty="0" smtClean="0">
              <a:solidFill>
                <a:srgbClr val="0070C0"/>
              </a:solidFill>
              <a:latin typeface="Helvetica" pitchFamily="34" charset="0"/>
            </a:endParaRPr>
          </a:p>
          <a:p>
            <a:pPr marL="0">
              <a:buNone/>
            </a:pPr>
            <a:r>
              <a:rPr lang="en-US" sz="2800" dirty="0" err="1" smtClean="0">
                <a:solidFill>
                  <a:srgbClr val="0070C0"/>
                </a:solidFill>
                <a:latin typeface="Helvetica" pitchFamily="34" charset="0"/>
              </a:rPr>
              <a:t>Mathematizing</a:t>
            </a:r>
            <a:r>
              <a:rPr lang="en-US" sz="2800" dirty="0" smtClean="0">
                <a:solidFill>
                  <a:srgbClr val="0070C0"/>
                </a:solidFill>
                <a:latin typeface="Helvetica" pitchFamily="34" charset="0"/>
              </a:rPr>
              <a:t>!</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6810828" y="108204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grpSp>
        <p:nvGrpSpPr>
          <p:cNvPr id="33" name="Group 32"/>
          <p:cNvGrpSpPr/>
          <p:nvPr/>
        </p:nvGrpSpPr>
        <p:grpSpPr>
          <a:xfrm>
            <a:off x="3106738" y="4343400"/>
            <a:ext cx="1781175" cy="230188"/>
            <a:chOff x="3106738" y="4343400"/>
            <a:chExt cx="1781175" cy="230188"/>
          </a:xfrm>
        </p:grpSpPr>
        <p:cxnSp>
          <p:nvCxnSpPr>
            <p:cNvPr id="77827" name="AutoShape 3"/>
            <p:cNvCxnSpPr>
              <a:cxnSpLocks noChangeShapeType="1"/>
            </p:cNvCxnSpPr>
            <p:nvPr/>
          </p:nvCxnSpPr>
          <p:spPr bwMode="auto">
            <a:xfrm>
              <a:off x="3106738" y="4462463"/>
              <a:ext cx="1781175" cy="1587"/>
            </a:xfrm>
            <a:prstGeom prst="straightConnector1">
              <a:avLst/>
            </a:prstGeom>
            <a:noFill/>
            <a:ln w="38100">
              <a:solidFill>
                <a:srgbClr val="000000"/>
              </a:solidFill>
              <a:round/>
              <a:headEnd type="arrow" w="lg" len="lg"/>
              <a:tailEnd type="arrow" w="lg" len="lg"/>
            </a:ln>
          </p:spPr>
        </p:cxnSp>
        <p:cxnSp>
          <p:nvCxnSpPr>
            <p:cNvPr id="77828" name="AutoShape 4"/>
            <p:cNvCxnSpPr>
              <a:cxnSpLocks noChangeShapeType="1"/>
            </p:cNvCxnSpPr>
            <p:nvPr/>
          </p:nvCxnSpPr>
          <p:spPr bwMode="auto">
            <a:xfrm>
              <a:off x="3711575" y="4343400"/>
              <a:ext cx="0" cy="230188"/>
            </a:xfrm>
            <a:prstGeom prst="straightConnector1">
              <a:avLst/>
            </a:prstGeom>
            <a:noFill/>
            <a:ln w="38100">
              <a:solidFill>
                <a:srgbClr val="000000"/>
              </a:solidFill>
              <a:round/>
              <a:headEnd/>
              <a:tailEnd/>
            </a:ln>
          </p:spPr>
        </p:cxnSp>
      </p:grpSp>
      <p:sp>
        <p:nvSpPr>
          <p:cNvPr id="34" name="TextBox 33"/>
          <p:cNvSpPr txBox="1"/>
          <p:nvPr/>
        </p:nvSpPr>
        <p:spPr>
          <a:xfrm>
            <a:off x="2895600" y="4629090"/>
            <a:ext cx="2133600" cy="400110"/>
          </a:xfrm>
          <a:prstGeom prst="rect">
            <a:avLst/>
          </a:prstGeom>
          <a:noFill/>
        </p:spPr>
        <p:txBody>
          <a:bodyPr wrap="square" rtlCol="0">
            <a:spAutoFit/>
          </a:bodyPr>
          <a:lstStyle/>
          <a:p>
            <a:pPr algn="l"/>
            <a:r>
              <a:rPr lang="en-US" sz="2000" dirty="0" smtClean="0"/>
              <a:t>C       R             H</a:t>
            </a:r>
            <a:endParaRPr lang="en-US" sz="2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1143000"/>
          </a:xfrm>
        </p:spPr>
        <p:txBody>
          <a:bodyPr/>
          <a:lstStyle/>
          <a:p>
            <a:r>
              <a:rPr lang="en-US" b="1" dirty="0" smtClean="0">
                <a:solidFill>
                  <a:srgbClr val="C00000"/>
                </a:solidFill>
                <a:latin typeface="Helvetica" pitchFamily="34" charset="0"/>
              </a:rPr>
              <a:t>Preview “Sound Bites”</a:t>
            </a:r>
            <a:br>
              <a:rPr lang="en-US" b="1" dirty="0" smtClean="0">
                <a:solidFill>
                  <a:srgbClr val="C00000"/>
                </a:solidFill>
                <a:latin typeface="Helvetica" pitchFamily="34" charset="0"/>
              </a:rPr>
            </a:br>
            <a:r>
              <a:rPr lang="en-US" sz="3600" b="1" dirty="0" smtClean="0">
                <a:solidFill>
                  <a:srgbClr val="C00000"/>
                </a:solidFill>
                <a:latin typeface="Helvetica" pitchFamily="34" charset="0"/>
              </a:rPr>
              <a:t>continued</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685800" y="2438400"/>
            <a:ext cx="7772400" cy="4038600"/>
          </a:xfrm>
        </p:spPr>
        <p:txBody>
          <a:bodyPr/>
          <a:lstStyle/>
          <a:p>
            <a:pPr marL="290513" indent="-290513">
              <a:lnSpc>
                <a:spcPct val="80000"/>
              </a:lnSpc>
            </a:pPr>
            <a:r>
              <a:rPr lang="en-US" sz="2800" b="1" dirty="0" smtClean="0">
                <a:solidFill>
                  <a:schemeClr val="accent2"/>
                </a:solidFill>
                <a:latin typeface="Helvetica" pitchFamily="34" charset="0"/>
              </a:rPr>
              <a:t>Dialectical Approaches to Cognition: </a:t>
            </a:r>
            <a:r>
              <a:rPr lang="en-US" sz="2800" b="1" dirty="0" smtClean="0">
                <a:latin typeface="Helvetica" pitchFamily="34" charset="0"/>
              </a:rPr>
              <a:t>Dissolving the “competition” between “social” and “cognitive.” </a:t>
            </a:r>
          </a:p>
          <a:p>
            <a:pPr marL="290513" indent="-290513">
              <a:lnSpc>
                <a:spcPct val="80000"/>
              </a:lnSpc>
              <a:buNone/>
            </a:pPr>
            <a:endParaRPr lang="en-US" sz="2800" b="1" dirty="0" smtClean="0">
              <a:latin typeface="Helvetica" pitchFamily="34" charset="0"/>
            </a:endParaRPr>
          </a:p>
          <a:p>
            <a:pPr marL="290513" indent="-290513">
              <a:lnSpc>
                <a:spcPct val="80000"/>
              </a:lnSpc>
              <a:buNone/>
            </a:pPr>
            <a:r>
              <a:rPr lang="en-US" sz="2800" b="1" dirty="0" smtClean="0">
                <a:latin typeface="Helvetica" pitchFamily="34" charset="0"/>
              </a:rPr>
              <a:t>	The analysis of an evidently social event, selected on the basis of social criteria, is made on the basis of individual clinical interviews.</a:t>
            </a:r>
            <a:endParaRPr lang="en-US" sz="2800" dirty="0" smtClean="0">
              <a:latin typeface="Helvetic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0">
              <a:buNone/>
            </a:pPr>
            <a:r>
              <a:rPr lang="en-US" dirty="0" smtClean="0">
                <a:latin typeface="Helvetica" pitchFamily="34" charset="0"/>
                <a:cs typeface="Helvetica" pitchFamily="34" charset="0"/>
              </a:rPr>
              <a:t>Two days later, another comparison of graphs. The teacher asks why the hot graph is steeper than the cold one.</a:t>
            </a:r>
          </a:p>
          <a:p>
            <a:pPr>
              <a:buNone/>
            </a:pPr>
            <a:endParaRPr lang="en-US" sz="2800" dirty="0" smtClean="0"/>
          </a:p>
          <a:p>
            <a:pPr>
              <a:buNone/>
            </a:pPr>
            <a:r>
              <a:rPr lang="en-US" sz="2800" dirty="0" smtClean="0"/>
              <a:t>C: “because the hot one started farther away than the cold one.”</a:t>
            </a:r>
          </a:p>
          <a:p>
            <a:pPr marL="274320">
              <a:buNone/>
            </a:pPr>
            <a:endParaRPr lang="en-US" sz="2800" dirty="0" smtClean="0">
              <a:solidFill>
                <a:srgbClr val="0070C0"/>
              </a:solidFill>
              <a:latin typeface="Helvetica" pitchFamily="34" charset="0"/>
            </a:endParaRPr>
          </a:p>
          <a:p>
            <a:pPr marL="0">
              <a:buNone/>
            </a:pPr>
            <a:r>
              <a:rPr lang="en-US" sz="2800" dirty="0" smtClean="0">
                <a:solidFill>
                  <a:srgbClr val="0070C0"/>
                </a:solidFill>
                <a:latin typeface="Helvetica" pitchFamily="34" charset="0"/>
              </a:rPr>
              <a:t>Stripped of anthropomorphism. Elision.</a:t>
            </a:r>
          </a:p>
        </p:txBody>
      </p:sp>
      <p:grpSp>
        <p:nvGrpSpPr>
          <p:cNvPr id="2" name="Group 2"/>
          <p:cNvGrpSpPr>
            <a:grpSpLocks/>
          </p:cNvGrpSpPr>
          <p:nvPr/>
        </p:nvGrpSpPr>
        <p:grpSpPr bwMode="auto">
          <a:xfrm>
            <a:off x="1295400" y="685800"/>
            <a:ext cx="6619875" cy="1119187"/>
            <a:chOff x="945" y="2047"/>
            <a:chExt cx="10425" cy="1763"/>
          </a:xfrm>
        </p:grpSpPr>
        <p:sp>
          <p:nvSpPr>
            <p:cNvPr id="76803" name="Oval 3"/>
            <p:cNvSpPr>
              <a:spLocks noChangeArrowheads="1"/>
            </p:cNvSpPr>
            <p:nvPr/>
          </p:nvSpPr>
          <p:spPr bwMode="auto">
            <a:xfrm>
              <a:off x="1333"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4" name="Oval 4"/>
            <p:cNvSpPr>
              <a:spLocks noChangeArrowheads="1"/>
            </p:cNvSpPr>
            <p:nvPr/>
          </p:nvSpPr>
          <p:spPr bwMode="auto">
            <a:xfrm>
              <a:off x="2274"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5" name="Oval 5"/>
            <p:cNvSpPr>
              <a:spLocks noChangeArrowheads="1"/>
            </p:cNvSpPr>
            <p:nvPr/>
          </p:nvSpPr>
          <p:spPr bwMode="auto">
            <a:xfrm>
              <a:off x="3215"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6" name="Oval 6"/>
            <p:cNvSpPr>
              <a:spLocks noChangeArrowheads="1"/>
            </p:cNvSpPr>
            <p:nvPr/>
          </p:nvSpPr>
          <p:spPr bwMode="auto">
            <a:xfrm>
              <a:off x="4157" y="2781"/>
              <a:ext cx="315"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7" name="Oval 7"/>
            <p:cNvSpPr>
              <a:spLocks noChangeArrowheads="1"/>
            </p:cNvSpPr>
            <p:nvPr/>
          </p:nvSpPr>
          <p:spPr bwMode="auto">
            <a:xfrm>
              <a:off x="5519" y="2182"/>
              <a:ext cx="316" cy="301"/>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8" name="Oval 8"/>
            <p:cNvSpPr>
              <a:spLocks noChangeArrowheads="1"/>
            </p:cNvSpPr>
            <p:nvPr/>
          </p:nvSpPr>
          <p:spPr bwMode="auto">
            <a:xfrm>
              <a:off x="6821" y="2783"/>
              <a:ext cx="315" cy="300"/>
            </a:xfrm>
            <a:prstGeom prst="ellipse">
              <a:avLst/>
            </a:prstGeom>
            <a:solidFill>
              <a:srgbClr val="FF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09" name="Oval 9"/>
            <p:cNvSpPr>
              <a:spLocks noChangeArrowheads="1"/>
            </p:cNvSpPr>
            <p:nvPr/>
          </p:nvSpPr>
          <p:spPr bwMode="auto">
            <a:xfrm>
              <a:off x="7763" y="2783"/>
              <a:ext cx="315"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0" name="Oval 10"/>
            <p:cNvSpPr>
              <a:spLocks noChangeArrowheads="1"/>
            </p:cNvSpPr>
            <p:nvPr/>
          </p:nvSpPr>
          <p:spPr bwMode="auto">
            <a:xfrm>
              <a:off x="8704" y="2783"/>
              <a:ext cx="316"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1" name="Oval 11"/>
            <p:cNvSpPr>
              <a:spLocks noChangeArrowheads="1"/>
            </p:cNvSpPr>
            <p:nvPr/>
          </p:nvSpPr>
          <p:spPr bwMode="auto">
            <a:xfrm>
              <a:off x="9647" y="2783"/>
              <a:ext cx="315" cy="30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2" name="Oval 12"/>
            <p:cNvSpPr>
              <a:spLocks noChangeArrowheads="1"/>
            </p:cNvSpPr>
            <p:nvPr/>
          </p:nvSpPr>
          <p:spPr bwMode="auto">
            <a:xfrm>
              <a:off x="10589" y="2783"/>
              <a:ext cx="314" cy="299"/>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6813" name="Oval 13"/>
            <p:cNvSpPr>
              <a:spLocks noChangeArrowheads="1"/>
            </p:cNvSpPr>
            <p:nvPr/>
          </p:nvSpPr>
          <p:spPr bwMode="auto">
            <a:xfrm>
              <a:off x="5100" y="2355"/>
              <a:ext cx="1152" cy="1152"/>
            </a:xfrm>
            <a:prstGeom prst="ellips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6814" name="AutoShape 14"/>
            <p:cNvCxnSpPr>
              <a:cxnSpLocks noChangeShapeType="1"/>
            </p:cNvCxnSpPr>
            <p:nvPr/>
          </p:nvCxnSpPr>
          <p:spPr bwMode="auto">
            <a:xfrm>
              <a:off x="1693" y="2955"/>
              <a:ext cx="497" cy="1"/>
            </a:xfrm>
            <a:prstGeom prst="straightConnector1">
              <a:avLst/>
            </a:prstGeom>
            <a:noFill/>
            <a:ln w="28575">
              <a:solidFill>
                <a:srgbClr val="000000"/>
              </a:solidFill>
              <a:round/>
              <a:headEnd/>
              <a:tailEnd type="triangle" w="med" len="med"/>
            </a:ln>
          </p:spPr>
        </p:cxnSp>
        <p:cxnSp>
          <p:nvCxnSpPr>
            <p:cNvPr id="76815" name="AutoShape 15"/>
            <p:cNvCxnSpPr>
              <a:cxnSpLocks noChangeShapeType="1"/>
            </p:cNvCxnSpPr>
            <p:nvPr/>
          </p:nvCxnSpPr>
          <p:spPr bwMode="auto">
            <a:xfrm>
              <a:off x="2623" y="2955"/>
              <a:ext cx="497" cy="1"/>
            </a:xfrm>
            <a:prstGeom prst="straightConnector1">
              <a:avLst/>
            </a:prstGeom>
            <a:noFill/>
            <a:ln w="28575">
              <a:solidFill>
                <a:srgbClr val="000000"/>
              </a:solidFill>
              <a:round/>
              <a:headEnd/>
              <a:tailEnd type="triangle" w="med" len="med"/>
            </a:ln>
          </p:spPr>
        </p:cxnSp>
        <p:cxnSp>
          <p:nvCxnSpPr>
            <p:cNvPr id="76816" name="AutoShape 16"/>
            <p:cNvCxnSpPr>
              <a:cxnSpLocks noChangeShapeType="1"/>
            </p:cNvCxnSpPr>
            <p:nvPr/>
          </p:nvCxnSpPr>
          <p:spPr bwMode="auto">
            <a:xfrm>
              <a:off x="3568" y="2955"/>
              <a:ext cx="497" cy="1"/>
            </a:xfrm>
            <a:prstGeom prst="straightConnector1">
              <a:avLst/>
            </a:prstGeom>
            <a:noFill/>
            <a:ln w="28575">
              <a:solidFill>
                <a:srgbClr val="000000"/>
              </a:solidFill>
              <a:round/>
              <a:headEnd/>
              <a:tailEnd type="triangle" w="med" len="med"/>
            </a:ln>
          </p:spPr>
        </p:cxnSp>
        <p:cxnSp>
          <p:nvCxnSpPr>
            <p:cNvPr id="76817" name="AutoShape 17"/>
            <p:cNvCxnSpPr>
              <a:cxnSpLocks noChangeShapeType="1"/>
            </p:cNvCxnSpPr>
            <p:nvPr/>
          </p:nvCxnSpPr>
          <p:spPr bwMode="auto">
            <a:xfrm>
              <a:off x="4513" y="2955"/>
              <a:ext cx="497" cy="1"/>
            </a:xfrm>
            <a:prstGeom prst="straightConnector1">
              <a:avLst/>
            </a:prstGeom>
            <a:noFill/>
            <a:ln w="28575">
              <a:solidFill>
                <a:srgbClr val="000000"/>
              </a:solidFill>
              <a:round/>
              <a:headEnd/>
              <a:tailEnd type="triangle" w="med" len="med"/>
            </a:ln>
          </p:spPr>
        </p:cxnSp>
        <p:cxnSp>
          <p:nvCxnSpPr>
            <p:cNvPr id="76818" name="AutoShape 18"/>
            <p:cNvCxnSpPr>
              <a:cxnSpLocks noChangeShapeType="1"/>
            </p:cNvCxnSpPr>
            <p:nvPr/>
          </p:nvCxnSpPr>
          <p:spPr bwMode="auto">
            <a:xfrm>
              <a:off x="6313" y="2940"/>
              <a:ext cx="497" cy="1"/>
            </a:xfrm>
            <a:prstGeom prst="straightConnector1">
              <a:avLst/>
            </a:prstGeom>
            <a:noFill/>
            <a:ln w="28575">
              <a:solidFill>
                <a:srgbClr val="000000"/>
              </a:solidFill>
              <a:round/>
              <a:headEnd/>
              <a:tailEnd type="triangle" w="med" len="med"/>
            </a:ln>
          </p:spPr>
        </p:cxnSp>
        <p:cxnSp>
          <p:nvCxnSpPr>
            <p:cNvPr id="76819" name="AutoShape 19"/>
            <p:cNvCxnSpPr>
              <a:cxnSpLocks noChangeShapeType="1"/>
            </p:cNvCxnSpPr>
            <p:nvPr/>
          </p:nvCxnSpPr>
          <p:spPr bwMode="auto">
            <a:xfrm>
              <a:off x="7183" y="2955"/>
              <a:ext cx="497" cy="1"/>
            </a:xfrm>
            <a:prstGeom prst="straightConnector1">
              <a:avLst/>
            </a:prstGeom>
            <a:noFill/>
            <a:ln w="28575">
              <a:solidFill>
                <a:srgbClr val="000000"/>
              </a:solidFill>
              <a:round/>
              <a:headEnd/>
              <a:tailEnd type="triangle" w="med" len="med"/>
            </a:ln>
          </p:spPr>
        </p:cxnSp>
        <p:cxnSp>
          <p:nvCxnSpPr>
            <p:cNvPr id="76820" name="AutoShape 20"/>
            <p:cNvCxnSpPr>
              <a:cxnSpLocks noChangeShapeType="1"/>
            </p:cNvCxnSpPr>
            <p:nvPr/>
          </p:nvCxnSpPr>
          <p:spPr bwMode="auto">
            <a:xfrm>
              <a:off x="8143" y="2955"/>
              <a:ext cx="497" cy="1"/>
            </a:xfrm>
            <a:prstGeom prst="straightConnector1">
              <a:avLst/>
            </a:prstGeom>
            <a:noFill/>
            <a:ln w="28575">
              <a:solidFill>
                <a:srgbClr val="000000"/>
              </a:solidFill>
              <a:round/>
              <a:headEnd/>
              <a:tailEnd type="triangle" w="med" len="med"/>
            </a:ln>
          </p:spPr>
        </p:cxnSp>
        <p:cxnSp>
          <p:nvCxnSpPr>
            <p:cNvPr id="76821" name="AutoShape 21"/>
            <p:cNvCxnSpPr>
              <a:cxnSpLocks noChangeShapeType="1"/>
            </p:cNvCxnSpPr>
            <p:nvPr/>
          </p:nvCxnSpPr>
          <p:spPr bwMode="auto">
            <a:xfrm>
              <a:off x="9088" y="2955"/>
              <a:ext cx="497" cy="1"/>
            </a:xfrm>
            <a:prstGeom prst="straightConnector1">
              <a:avLst/>
            </a:prstGeom>
            <a:noFill/>
            <a:ln w="28575">
              <a:solidFill>
                <a:srgbClr val="000000"/>
              </a:solidFill>
              <a:round/>
              <a:headEnd/>
              <a:tailEnd type="triangle" w="med" len="med"/>
            </a:ln>
          </p:spPr>
        </p:cxnSp>
        <p:cxnSp>
          <p:nvCxnSpPr>
            <p:cNvPr id="76822" name="AutoShape 22"/>
            <p:cNvCxnSpPr>
              <a:cxnSpLocks noChangeShapeType="1"/>
            </p:cNvCxnSpPr>
            <p:nvPr/>
          </p:nvCxnSpPr>
          <p:spPr bwMode="auto">
            <a:xfrm>
              <a:off x="10018" y="2940"/>
              <a:ext cx="497" cy="1"/>
            </a:xfrm>
            <a:prstGeom prst="straightConnector1">
              <a:avLst/>
            </a:prstGeom>
            <a:noFill/>
            <a:ln w="28575">
              <a:solidFill>
                <a:srgbClr val="000000"/>
              </a:solidFill>
              <a:round/>
              <a:headEnd/>
              <a:tailEnd type="triangle" w="med" len="med"/>
            </a:ln>
          </p:spPr>
        </p:cxnSp>
        <p:sp>
          <p:nvSpPr>
            <p:cNvPr id="76823" name="Rectangle 23"/>
            <p:cNvSpPr>
              <a:spLocks noChangeArrowheads="1"/>
            </p:cNvSpPr>
            <p:nvPr/>
          </p:nvSpPr>
          <p:spPr bwMode="auto">
            <a:xfrm>
              <a:off x="945" y="2047"/>
              <a:ext cx="9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4" name="Rectangle 24"/>
            <p:cNvSpPr>
              <a:spLocks noChangeArrowheads="1"/>
            </p:cNvSpPr>
            <p:nvPr/>
          </p:nvSpPr>
          <p:spPr bwMode="auto">
            <a:xfrm>
              <a:off x="6510" y="2047"/>
              <a:ext cx="486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5" name="Rectangle 25"/>
            <p:cNvSpPr>
              <a:spLocks noChangeArrowheads="1"/>
            </p:cNvSpPr>
            <p:nvPr/>
          </p:nvSpPr>
          <p:spPr bwMode="auto">
            <a:xfrm>
              <a:off x="4680" y="2047"/>
              <a:ext cx="183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6826" name="Rectangle 26"/>
            <p:cNvSpPr>
              <a:spLocks noChangeArrowheads="1"/>
            </p:cNvSpPr>
            <p:nvPr/>
          </p:nvSpPr>
          <p:spPr bwMode="auto">
            <a:xfrm>
              <a:off x="1890" y="2047"/>
              <a:ext cx="2790" cy="1763"/>
            </a:xfrm>
            <a:prstGeom prst="rect">
              <a:avLst/>
            </a:prstGeom>
            <a:noFill/>
            <a:ln w="28575">
              <a:solidFill>
                <a:srgbClr val="938953"/>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29" name="Oval 28"/>
          <p:cNvSpPr/>
          <p:nvPr/>
        </p:nvSpPr>
        <p:spPr bwMode="auto">
          <a:xfrm>
            <a:off x="7391400" y="1082040"/>
            <a:ext cx="365760" cy="365760"/>
          </a:xfrm>
          <a:prstGeom prst="ellipse">
            <a:avLst/>
          </a:prstGeom>
          <a:solidFill>
            <a:srgbClr val="0070C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Helvetica" pitchFamily="34"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772400" cy="1143000"/>
          </a:xfrm>
        </p:spPr>
        <p:txBody>
          <a:bodyPr/>
          <a:lstStyle/>
          <a:p>
            <a:r>
              <a:rPr lang="en-US" sz="3600" b="1" dirty="0" smtClean="0">
                <a:solidFill>
                  <a:schemeClr val="hlink"/>
                </a:solidFill>
                <a:latin typeface="Helvetica" pitchFamily="34" charset="0"/>
              </a:rPr>
              <a:t>Mechanisms</a:t>
            </a:r>
            <a:endParaRPr lang="en-US" sz="3600" b="1" dirty="0">
              <a:solidFill>
                <a:schemeClr val="hlink"/>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514350" indent="-514350">
              <a:buNone/>
            </a:pPr>
            <a:r>
              <a:rPr lang="en-US" dirty="0" smtClean="0">
                <a:latin typeface="Helvetica" pitchFamily="34" charset="0"/>
              </a:rPr>
              <a:t>6.  </a:t>
            </a:r>
            <a:r>
              <a:rPr lang="en-US" dirty="0" smtClean="0">
                <a:solidFill>
                  <a:srgbClr val="0070C0"/>
                </a:solidFill>
                <a:latin typeface="Helvetica" pitchFamily="34" charset="0"/>
              </a:rPr>
              <a:t>Causal elision </a:t>
            </a:r>
            <a:r>
              <a:rPr lang="en-US" dirty="0" smtClean="0">
                <a:latin typeface="Helvetica" pitchFamily="34" charset="0"/>
              </a:rPr>
              <a:t> (links in the causal chain removed—all links in causal chain, except “temperature difference” </a:t>
            </a:r>
            <a:r>
              <a:rPr lang="en-US" dirty="0" smtClean="0">
                <a:latin typeface="Helvetica" pitchFamily="34" charset="0"/>
                <a:sym typeface="Wingdings" pitchFamily="2" charset="2"/>
              </a:rPr>
              <a:t> “rate of temperature change”</a:t>
            </a:r>
            <a:r>
              <a:rPr lang="en-US" dirty="0" smtClean="0">
                <a:latin typeface="Helvetica" pitchFamily="34" charset="0"/>
              </a:rPr>
              <a:t>)</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1143000"/>
          </a:xfrm>
        </p:spPr>
        <p:txBody>
          <a:bodyPr/>
          <a:lstStyle/>
          <a:p>
            <a:r>
              <a:rPr lang="en-US" b="1" dirty="0" smtClean="0">
                <a:solidFill>
                  <a:srgbClr val="C00000"/>
                </a:solidFill>
                <a:latin typeface="Helvetica" pitchFamily="34" charset="0"/>
              </a:rPr>
              <a:t>Reprise</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685800" y="1905000"/>
            <a:ext cx="7772400" cy="4572000"/>
          </a:xfrm>
        </p:spPr>
        <p:txBody>
          <a:bodyPr/>
          <a:lstStyle/>
          <a:p>
            <a:pPr marL="290513" indent="-290513">
              <a:lnSpc>
                <a:spcPct val="80000"/>
              </a:lnSpc>
            </a:pPr>
            <a:r>
              <a:rPr lang="en-US" sz="2800" b="1" dirty="0" smtClean="0">
                <a:solidFill>
                  <a:schemeClr val="accent2"/>
                </a:solidFill>
                <a:latin typeface="Helvetica" pitchFamily="34" charset="0"/>
              </a:rPr>
              <a:t>P-</a:t>
            </a:r>
            <a:r>
              <a:rPr lang="en-US" sz="2800" b="1" dirty="0" err="1" smtClean="0">
                <a:solidFill>
                  <a:schemeClr val="accent2"/>
                </a:solidFill>
                <a:latin typeface="Helvetica" pitchFamily="34" charset="0"/>
              </a:rPr>
              <a:t>prims</a:t>
            </a:r>
            <a:r>
              <a:rPr lang="en-US" sz="2800" b="1" dirty="0" smtClean="0">
                <a:solidFill>
                  <a:schemeClr val="accent2"/>
                </a:solidFill>
                <a:latin typeface="Helvetica" pitchFamily="34" charset="0"/>
              </a:rPr>
              <a:t> and Real-world Learning: </a:t>
            </a:r>
            <a:r>
              <a:rPr lang="en-US" sz="2800" b="1" dirty="0" smtClean="0">
                <a:latin typeface="Helvetica" pitchFamily="34" charset="0"/>
              </a:rPr>
              <a:t>A thorough analysis of an important classroom learning event as a composition of naive knowledge elements.</a:t>
            </a:r>
          </a:p>
          <a:p>
            <a:pPr marL="290513" indent="-290513">
              <a:lnSpc>
                <a:spcPct val="80000"/>
              </a:lnSpc>
              <a:buNone/>
            </a:pPr>
            <a:r>
              <a:rPr lang="en-US" sz="2800" b="1" dirty="0" smtClean="0">
                <a:solidFill>
                  <a:schemeClr val="accent2"/>
                </a:solidFill>
                <a:latin typeface="Helvetica" pitchFamily="34" charset="0"/>
              </a:rPr>
              <a:t>	</a:t>
            </a:r>
            <a:r>
              <a:rPr lang="en-US" sz="2800" b="1" dirty="0" smtClean="0">
                <a:solidFill>
                  <a:srgbClr val="00B050"/>
                </a:solidFill>
                <a:latin typeface="Helvetica" pitchFamily="34" charset="0"/>
              </a:rPr>
              <a:t>Domain-transcending, abstract elements.</a:t>
            </a:r>
          </a:p>
          <a:p>
            <a:pPr marL="290513" indent="-290513">
              <a:lnSpc>
                <a:spcPct val="80000"/>
              </a:lnSpc>
              <a:buNone/>
            </a:pPr>
            <a:r>
              <a:rPr lang="en-US" sz="1200" b="1" dirty="0" smtClean="0">
                <a:solidFill>
                  <a:srgbClr val="00B050"/>
                </a:solidFill>
                <a:latin typeface="Helvetica" pitchFamily="34" charset="0"/>
              </a:rPr>
              <a:t> </a:t>
            </a:r>
          </a:p>
          <a:p>
            <a:pPr marL="290513" indent="-290513">
              <a:lnSpc>
                <a:spcPct val="80000"/>
              </a:lnSpc>
            </a:pPr>
            <a:r>
              <a:rPr lang="en-US" sz="2800" b="1" dirty="0" smtClean="0">
                <a:solidFill>
                  <a:schemeClr val="accent2"/>
                </a:solidFill>
                <a:latin typeface="Helvetica" pitchFamily="34" charset="0"/>
              </a:rPr>
              <a:t>Productivity: </a:t>
            </a:r>
            <a:r>
              <a:rPr lang="en-US" sz="2800" b="1" dirty="0" smtClean="0">
                <a:latin typeface="Helvetica" pitchFamily="34" charset="0"/>
              </a:rPr>
              <a:t>Document the SPECIFIC usefulness of naive ideas. </a:t>
            </a:r>
          </a:p>
          <a:p>
            <a:pPr marL="290513" indent="-290513">
              <a:lnSpc>
                <a:spcPct val="80000"/>
              </a:lnSpc>
              <a:buNone/>
            </a:pPr>
            <a:r>
              <a:rPr lang="en-US" sz="2800" b="1" dirty="0" smtClean="0">
                <a:latin typeface="Helvetica" pitchFamily="34" charset="0"/>
              </a:rPr>
              <a:t>	</a:t>
            </a:r>
            <a:r>
              <a:rPr lang="en-US" sz="2800" b="1" dirty="0" smtClean="0">
                <a:solidFill>
                  <a:srgbClr val="00B050"/>
                </a:solidFill>
                <a:latin typeface="Helvetica" pitchFamily="34" charset="0"/>
              </a:rPr>
              <a:t>Agentive, directed causality as key insight, NOT primitive or naive.</a:t>
            </a:r>
          </a:p>
          <a:p>
            <a:pPr marL="290513" indent="-290513">
              <a:lnSpc>
                <a:spcPct val="80000"/>
              </a:lnSpc>
            </a:pPr>
            <a:endParaRPr lang="en-US" sz="1200" b="1" dirty="0" smtClean="0">
              <a:solidFill>
                <a:schemeClr val="accent2"/>
              </a:solidFill>
              <a:latin typeface="Helvetica" pitchFamily="34" charset="0"/>
            </a:endParaRPr>
          </a:p>
          <a:p>
            <a:pPr marL="290513" indent="-290513">
              <a:lnSpc>
                <a:spcPct val="80000"/>
              </a:lnSpc>
            </a:pPr>
            <a:r>
              <a:rPr lang="en-US" sz="2800" b="1" dirty="0" smtClean="0">
                <a:solidFill>
                  <a:schemeClr val="accent2"/>
                </a:solidFill>
                <a:latin typeface="Helvetica" pitchFamily="34" charset="0"/>
              </a:rPr>
              <a:t>Mechanisms: </a:t>
            </a:r>
            <a:r>
              <a:rPr lang="en-US" sz="2800" b="1" dirty="0" smtClean="0">
                <a:latin typeface="Helvetica" pitchFamily="34" charset="0"/>
              </a:rPr>
              <a:t>New program of empirically abstracted </a:t>
            </a:r>
            <a:r>
              <a:rPr lang="en-US" sz="2800" b="1" i="1" dirty="0" smtClean="0">
                <a:latin typeface="Helvetica" pitchFamily="34" charset="0"/>
              </a:rPr>
              <a:t>learning mechanisms</a:t>
            </a:r>
            <a:r>
              <a:rPr lang="en-US" sz="2800" b="1" dirty="0" smtClean="0">
                <a:latin typeface="Helvetica" pitchFamily="34" charset="0"/>
              </a:rPr>
              <a:t>.</a:t>
            </a:r>
            <a:endParaRPr lang="en-US" sz="2800" dirty="0" smtClean="0">
              <a:latin typeface="Helvetica"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609600"/>
            <a:ext cx="7772400" cy="1143000"/>
          </a:xfrm>
        </p:spPr>
        <p:txBody>
          <a:bodyPr/>
          <a:lstStyle/>
          <a:p>
            <a:r>
              <a:rPr lang="en-US" b="1" dirty="0" smtClean="0">
                <a:solidFill>
                  <a:srgbClr val="FF0000"/>
                </a:solidFill>
                <a:latin typeface="Helvetica" pitchFamily="34" charset="0"/>
              </a:rPr>
              <a:t>Reprise </a:t>
            </a:r>
            <a:r>
              <a:rPr lang="en-US" sz="3200" b="1" dirty="0" smtClean="0">
                <a:solidFill>
                  <a:srgbClr val="FF0000"/>
                </a:solidFill>
                <a:latin typeface="Helvetica" pitchFamily="34" charset="0"/>
              </a:rPr>
              <a:t>(continued)</a:t>
            </a:r>
            <a:r>
              <a:rPr lang="en-US" b="1" dirty="0" smtClean="0">
                <a:solidFill>
                  <a:schemeClr val="hlink"/>
                </a:solidFill>
                <a:latin typeface="Helvetica" pitchFamily="34" charset="0"/>
              </a:rPr>
              <a:t/>
            </a:r>
            <a:br>
              <a:rPr lang="en-US" b="1" dirty="0" smtClean="0">
                <a:solidFill>
                  <a:schemeClr val="hlink"/>
                </a:solidFill>
                <a:latin typeface="Helvetica" pitchFamily="34" charset="0"/>
              </a:rPr>
            </a:br>
            <a:r>
              <a:rPr lang="en-US" sz="3200" b="1" dirty="0" smtClean="0">
                <a:solidFill>
                  <a:schemeClr val="accent2"/>
                </a:solidFill>
                <a:latin typeface="Helvetica" pitchFamily="34" charset="0"/>
              </a:rPr>
              <a:t>Learning Mechanisms</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685800" y="1905000"/>
            <a:ext cx="7772400" cy="4572000"/>
          </a:xfrm>
        </p:spPr>
        <p:txBody>
          <a:bodyPr/>
          <a:lstStyle/>
          <a:p>
            <a:pPr marL="290513" indent="-290513">
              <a:lnSpc>
                <a:spcPct val="80000"/>
              </a:lnSpc>
            </a:pPr>
            <a:r>
              <a:rPr lang="en-US" sz="2800" b="1" dirty="0" smtClean="0">
                <a:solidFill>
                  <a:schemeClr val="accent2"/>
                </a:solidFill>
                <a:latin typeface="Helvetica" pitchFamily="34" charset="0"/>
              </a:rPr>
              <a:t>Macro</a:t>
            </a:r>
            <a:r>
              <a:rPr lang="en-US" sz="2800" dirty="0" smtClean="0">
                <a:latin typeface="Helvetica" pitchFamily="34" charset="0"/>
              </a:rPr>
              <a:t>: </a:t>
            </a:r>
            <a:r>
              <a:rPr lang="en-US" sz="2800" dirty="0" err="1" smtClean="0">
                <a:latin typeface="Helvetica" pitchFamily="34" charset="0"/>
              </a:rPr>
              <a:t>Piagetian</a:t>
            </a:r>
            <a:r>
              <a:rPr lang="en-US" sz="2800" dirty="0" smtClean="0">
                <a:latin typeface="Helvetica" pitchFamily="34" charset="0"/>
              </a:rPr>
              <a:t> “equilibration of cognitive structures”; learning by “building coherence”</a:t>
            </a:r>
          </a:p>
          <a:p>
            <a:pPr marL="290513" indent="-290513">
              <a:lnSpc>
                <a:spcPct val="80000"/>
              </a:lnSpc>
              <a:buNone/>
            </a:pPr>
            <a:r>
              <a:rPr lang="en-US" sz="2800" dirty="0" smtClean="0">
                <a:latin typeface="Helvetica" pitchFamily="34" charset="0"/>
              </a:rPr>
              <a:t>		</a:t>
            </a:r>
            <a:r>
              <a:rPr lang="en-US" sz="2800" dirty="0" smtClean="0">
                <a:solidFill>
                  <a:srgbClr val="00B050"/>
                </a:solidFill>
                <a:latin typeface="Helvetica" pitchFamily="34" charset="0"/>
              </a:rPr>
              <a:t>[- too vague]</a:t>
            </a:r>
            <a:endParaRPr lang="en-US" sz="2800" dirty="0">
              <a:solidFill>
                <a:srgbClr val="00B050"/>
              </a:solidFill>
              <a:latin typeface="Helvetica" pitchFamily="34" charset="0"/>
            </a:endParaRPr>
          </a:p>
          <a:p>
            <a:pPr marL="290513" indent="-290513">
              <a:lnSpc>
                <a:spcPct val="80000"/>
              </a:lnSpc>
              <a:buFontTx/>
              <a:buNone/>
            </a:pPr>
            <a:endParaRPr lang="en-US" sz="2800" dirty="0">
              <a:latin typeface="Helvetica" pitchFamily="34" charset="0"/>
            </a:endParaRPr>
          </a:p>
          <a:p>
            <a:pPr marL="290513" indent="-290513">
              <a:lnSpc>
                <a:spcPct val="80000"/>
              </a:lnSpc>
            </a:pPr>
            <a:r>
              <a:rPr lang="en-US" sz="2800" b="1" dirty="0" err="1" smtClean="0">
                <a:solidFill>
                  <a:srgbClr val="C00000"/>
                </a:solidFill>
                <a:latin typeface="Helvetica" pitchFamily="34" charset="0"/>
              </a:rPr>
              <a:t>Meso</a:t>
            </a:r>
            <a:r>
              <a:rPr lang="en-US" sz="2800" dirty="0" smtClean="0">
                <a:latin typeface="Helvetica" pitchFamily="34" charset="0"/>
              </a:rPr>
              <a:t>: “Knowledge Level” (A. Newell)</a:t>
            </a:r>
          </a:p>
          <a:p>
            <a:pPr marL="290513" indent="-290513">
              <a:lnSpc>
                <a:spcPct val="80000"/>
              </a:lnSpc>
              <a:buNone/>
            </a:pPr>
            <a:r>
              <a:rPr lang="en-US" sz="2800" dirty="0" smtClean="0">
                <a:latin typeface="Helvetica" pitchFamily="34" charset="0"/>
              </a:rPr>
              <a:t>		</a:t>
            </a:r>
            <a:r>
              <a:rPr lang="en-US" sz="2800" dirty="0" smtClean="0">
                <a:solidFill>
                  <a:srgbClr val="00B050"/>
                </a:solidFill>
                <a:latin typeface="Helvetica" pitchFamily="34" charset="0"/>
              </a:rPr>
              <a:t>[+ tying general mechanisms to content; 	    relatively direct empirical contact]</a:t>
            </a:r>
          </a:p>
          <a:p>
            <a:pPr marL="290513" indent="-290513">
              <a:lnSpc>
                <a:spcPct val="80000"/>
              </a:lnSpc>
              <a:buNone/>
            </a:pPr>
            <a:endParaRPr lang="en-US" sz="2800" dirty="0" smtClean="0">
              <a:latin typeface="Helvetica" pitchFamily="34" charset="0"/>
            </a:endParaRPr>
          </a:p>
          <a:p>
            <a:pPr marL="290513" indent="-290513">
              <a:lnSpc>
                <a:spcPct val="80000"/>
              </a:lnSpc>
            </a:pPr>
            <a:r>
              <a:rPr lang="en-US" sz="2800" b="1" dirty="0" smtClean="0">
                <a:solidFill>
                  <a:schemeClr val="accent2"/>
                </a:solidFill>
                <a:latin typeface="Helvetica" pitchFamily="34" charset="0"/>
              </a:rPr>
              <a:t>Micro</a:t>
            </a:r>
            <a:r>
              <a:rPr lang="en-US" sz="2800" dirty="0" smtClean="0">
                <a:latin typeface="Helvetica" pitchFamily="34" charset="0"/>
              </a:rPr>
              <a:t>: Cognitive modeling: Connectionist models, production systems</a:t>
            </a:r>
          </a:p>
          <a:p>
            <a:pPr marL="290513" indent="-290513">
              <a:lnSpc>
                <a:spcPct val="80000"/>
              </a:lnSpc>
              <a:buNone/>
            </a:pPr>
            <a:r>
              <a:rPr lang="en-US" sz="2800" dirty="0" smtClean="0">
                <a:latin typeface="Helvetica" pitchFamily="34" charset="0"/>
              </a:rPr>
              <a:t>		</a:t>
            </a:r>
            <a:r>
              <a:rPr lang="en-US" sz="2800" dirty="0" smtClean="0">
                <a:solidFill>
                  <a:srgbClr val="00B050"/>
                </a:solidFill>
                <a:latin typeface="Helvetica" pitchFamily="34" charset="0"/>
              </a:rPr>
              <a:t>[- too homogeneous; too generic]</a:t>
            </a:r>
            <a:endParaRPr lang="en-US" sz="2400" dirty="0" smtClean="0">
              <a:solidFill>
                <a:srgbClr val="00B050"/>
              </a:solidFill>
              <a:latin typeface="Helvetica" pitchFamily="34" charset="0"/>
            </a:endParaRPr>
          </a:p>
          <a:p>
            <a:pPr marL="290513" indent="-290513">
              <a:lnSpc>
                <a:spcPct val="80000"/>
              </a:lnSpc>
            </a:pPr>
            <a:endParaRPr lang="en-US" sz="2800" dirty="0" smtClean="0">
              <a:latin typeface="Helvetica" pitchFamily="34" charset="0"/>
            </a:endParaRPr>
          </a:p>
          <a:p>
            <a:pPr marL="290513" indent="-290513">
              <a:lnSpc>
                <a:spcPct val="80000"/>
              </a:lnSpc>
            </a:pPr>
            <a:endParaRPr lang="en-US" sz="2800" dirty="0" smtClean="0">
              <a:latin typeface="Helvetic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914400"/>
          </a:xfrm>
        </p:spPr>
        <p:txBody>
          <a:bodyPr/>
          <a:lstStyle/>
          <a:p>
            <a:r>
              <a:rPr lang="en-US" b="1" dirty="0" smtClean="0">
                <a:solidFill>
                  <a:srgbClr val="C00000"/>
                </a:solidFill>
                <a:latin typeface="Helvetica" pitchFamily="34" charset="0"/>
              </a:rPr>
              <a:t>Reprise </a:t>
            </a:r>
            <a:r>
              <a:rPr lang="en-US" sz="3200" b="1" dirty="0" smtClean="0">
                <a:solidFill>
                  <a:srgbClr val="C00000"/>
                </a:solidFill>
                <a:latin typeface="Helvetica" pitchFamily="34" charset="0"/>
              </a:rPr>
              <a:t>(continued)</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457200" y="2057400"/>
            <a:ext cx="8229600" cy="4495800"/>
          </a:xfrm>
        </p:spPr>
        <p:txBody>
          <a:bodyPr/>
          <a:lstStyle/>
          <a:p>
            <a:pPr marL="290513" indent="-290513">
              <a:lnSpc>
                <a:spcPct val="80000"/>
              </a:lnSpc>
            </a:pPr>
            <a:r>
              <a:rPr lang="en-US" sz="2800" b="1" dirty="0" smtClean="0">
                <a:solidFill>
                  <a:schemeClr val="accent2"/>
                </a:solidFill>
                <a:latin typeface="Helvetica" pitchFamily="34" charset="0"/>
              </a:rPr>
              <a:t>Dialectical Approaches to Cognition:</a:t>
            </a:r>
            <a:endParaRPr lang="en-US" sz="2800" b="1" dirty="0" smtClean="0">
              <a:latin typeface="Helvetica" pitchFamily="34" charset="0"/>
            </a:endParaRPr>
          </a:p>
          <a:p>
            <a:pPr marL="290513" indent="-290513">
              <a:lnSpc>
                <a:spcPct val="80000"/>
              </a:lnSpc>
              <a:buNone/>
            </a:pPr>
            <a:r>
              <a:rPr lang="en-US" sz="1200" b="1" dirty="0" smtClean="0">
                <a:latin typeface="Helvetica" pitchFamily="34" charset="0"/>
              </a:rPr>
              <a:t>	</a:t>
            </a:r>
          </a:p>
          <a:p>
            <a:pPr marL="290513" indent="-290513">
              <a:lnSpc>
                <a:spcPct val="80000"/>
              </a:lnSpc>
              <a:buNone/>
            </a:pPr>
            <a:r>
              <a:rPr lang="en-US" sz="1200" b="1" dirty="0" smtClean="0">
                <a:latin typeface="Helvetica" pitchFamily="34" charset="0"/>
              </a:rPr>
              <a:t>	</a:t>
            </a:r>
            <a:r>
              <a:rPr lang="en-US" sz="2600" b="1" dirty="0" smtClean="0">
                <a:solidFill>
                  <a:srgbClr val="00B050"/>
                </a:solidFill>
                <a:latin typeface="Helvetica" pitchFamily="34" charset="0"/>
              </a:rPr>
              <a:t>Understanding complex social events (partially) on the basis of “cognitive” data.</a:t>
            </a:r>
          </a:p>
          <a:p>
            <a:pPr marL="290513" indent="-290513">
              <a:lnSpc>
                <a:spcPct val="80000"/>
              </a:lnSpc>
              <a:buNone/>
            </a:pPr>
            <a:endParaRPr lang="en-US" sz="1200" b="1" dirty="0" smtClean="0">
              <a:latin typeface="Helvetica" pitchFamily="34" charset="0"/>
            </a:endParaRPr>
          </a:p>
          <a:p>
            <a:pPr marL="290513" indent="-290513">
              <a:lnSpc>
                <a:spcPct val="80000"/>
              </a:lnSpc>
              <a:buNone/>
            </a:pPr>
            <a:r>
              <a:rPr lang="en-US" sz="1200" b="1" dirty="0" smtClean="0">
                <a:solidFill>
                  <a:srgbClr val="00B050"/>
                </a:solidFill>
                <a:latin typeface="Helvetica" pitchFamily="34" charset="0"/>
              </a:rPr>
              <a:t>	</a:t>
            </a:r>
            <a:r>
              <a:rPr lang="en-US" sz="2600" b="1" dirty="0" smtClean="0">
                <a:solidFill>
                  <a:srgbClr val="00B050"/>
                </a:solidFill>
                <a:latin typeface="Helvetica" pitchFamily="34" charset="0"/>
              </a:rPr>
              <a:t>Are phenomena like “social spread,” “consensus,” “participation” beyond the cognitive purview? </a:t>
            </a:r>
          </a:p>
          <a:p>
            <a:pPr marL="290513" indent="-290513">
              <a:lnSpc>
                <a:spcPct val="80000"/>
              </a:lnSpc>
              <a:buNone/>
            </a:pPr>
            <a:endParaRPr lang="en-US" sz="1200" b="1" dirty="0" smtClean="0">
              <a:solidFill>
                <a:srgbClr val="00B050"/>
              </a:solidFill>
              <a:latin typeface="Helvetica" pitchFamily="34" charset="0"/>
            </a:endParaRPr>
          </a:p>
          <a:p>
            <a:pPr marL="290513" indent="-290513">
              <a:lnSpc>
                <a:spcPct val="80000"/>
              </a:lnSpc>
              <a:buNone/>
            </a:pPr>
            <a:r>
              <a:rPr lang="en-US" sz="1200" b="1" dirty="0" smtClean="0">
                <a:solidFill>
                  <a:srgbClr val="00B050"/>
                </a:solidFill>
                <a:latin typeface="Helvetica" pitchFamily="34" charset="0"/>
              </a:rPr>
              <a:t>	</a:t>
            </a:r>
            <a:r>
              <a:rPr lang="en-US" sz="2600" b="1" dirty="0" smtClean="0">
                <a:latin typeface="Helvetica" pitchFamily="34" charset="0"/>
              </a:rPr>
              <a:t>Consensus is likely on the basis of confluence of high-priority naïve elements.</a:t>
            </a:r>
          </a:p>
          <a:p>
            <a:pPr marL="290513" indent="-290513">
              <a:lnSpc>
                <a:spcPct val="80000"/>
              </a:lnSpc>
              <a:buNone/>
            </a:pPr>
            <a:endParaRPr lang="en-US" sz="1200" b="1" dirty="0" smtClean="0">
              <a:latin typeface="Helvetica" pitchFamily="34" charset="0"/>
            </a:endParaRPr>
          </a:p>
          <a:p>
            <a:pPr marL="290513" indent="-290513">
              <a:lnSpc>
                <a:spcPct val="80000"/>
              </a:lnSpc>
              <a:buNone/>
            </a:pPr>
            <a:r>
              <a:rPr lang="en-US" sz="1200" b="1" dirty="0" smtClean="0">
                <a:latin typeface="Helvetica" pitchFamily="34" charset="0"/>
              </a:rPr>
              <a:t>	</a:t>
            </a:r>
            <a:r>
              <a:rPr lang="en-US" sz="2600" b="1" dirty="0" smtClean="0">
                <a:latin typeface="Helvetica" pitchFamily="34" charset="0"/>
              </a:rPr>
              <a:t>Can explain similar or identical, but (quasi-) independent learning trajectories. </a:t>
            </a:r>
            <a:r>
              <a:rPr lang="en-US" sz="1200" b="1" dirty="0" smtClean="0">
                <a:latin typeface="Helvetica" pitchFamily="34" charset="0"/>
              </a:rPr>
              <a:t>(escalating anthropomorphism)</a:t>
            </a:r>
            <a:endParaRPr lang="en-US" sz="2800" b="1" dirty="0" smtClean="0">
              <a:latin typeface="Helvetic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914400"/>
          </a:xfrm>
        </p:spPr>
        <p:txBody>
          <a:bodyPr/>
          <a:lstStyle/>
          <a:p>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533400" y="990600"/>
            <a:ext cx="8077200" cy="5410200"/>
          </a:xfrm>
        </p:spPr>
        <p:txBody>
          <a:bodyPr/>
          <a:lstStyle/>
          <a:p>
            <a:pPr marL="290513" indent="-290513">
              <a:lnSpc>
                <a:spcPct val="80000"/>
              </a:lnSpc>
            </a:pPr>
            <a:r>
              <a:rPr lang="en-US" sz="2800" b="1" dirty="0" smtClean="0">
                <a:solidFill>
                  <a:schemeClr val="accent2"/>
                </a:solidFill>
                <a:latin typeface="Helvetica" pitchFamily="34" charset="0"/>
              </a:rPr>
              <a:t>Dialectical Approaches to Cognition:</a:t>
            </a:r>
          </a:p>
          <a:p>
            <a:pPr marL="290513" indent="-290513">
              <a:lnSpc>
                <a:spcPct val="80000"/>
              </a:lnSpc>
            </a:pPr>
            <a:endParaRPr lang="en-US" sz="1200" b="1" dirty="0" smtClean="0">
              <a:solidFill>
                <a:schemeClr val="accent2"/>
              </a:solidFill>
              <a:latin typeface="Helvetica" pitchFamily="34" charset="0"/>
            </a:endParaRPr>
          </a:p>
          <a:p>
            <a:pPr marL="290513" indent="-290513">
              <a:lnSpc>
                <a:spcPct val="80000"/>
              </a:lnSpc>
              <a:buNone/>
            </a:pPr>
            <a:r>
              <a:rPr lang="en-US" sz="1200" b="1" dirty="0" smtClean="0">
                <a:latin typeface="Helvetica" pitchFamily="34" charset="0"/>
              </a:rPr>
              <a:t>	</a:t>
            </a:r>
            <a:r>
              <a:rPr lang="en-US" sz="2800" b="1" dirty="0" smtClean="0">
                <a:latin typeface="Helvetica" pitchFamily="34" charset="0"/>
              </a:rPr>
              <a:t>Timidity or confidence are sometimes not personal characteristics or interactional, but knowledge related.</a:t>
            </a:r>
          </a:p>
          <a:p>
            <a:pPr marL="290513" indent="-290513">
              <a:lnSpc>
                <a:spcPct val="80000"/>
              </a:lnSpc>
              <a:buNone/>
            </a:pPr>
            <a:endParaRPr lang="en-US" sz="2800" b="1" dirty="0" smtClean="0">
              <a:latin typeface="Helvetica" pitchFamily="34" charset="0"/>
            </a:endParaRPr>
          </a:p>
          <a:p>
            <a:pPr marL="290513" indent="-290513">
              <a:lnSpc>
                <a:spcPct val="80000"/>
              </a:lnSpc>
              <a:buNone/>
            </a:pPr>
            <a:r>
              <a:rPr lang="en-US" sz="1200" b="1" dirty="0" smtClean="0">
                <a:latin typeface="Helvetica" pitchFamily="34" charset="0"/>
              </a:rPr>
              <a:t>	</a:t>
            </a:r>
          </a:p>
          <a:p>
            <a:pPr marL="290513" indent="-290513">
              <a:lnSpc>
                <a:spcPct val="80000"/>
              </a:lnSpc>
              <a:buNone/>
            </a:pPr>
            <a:r>
              <a:rPr lang="en-US" sz="1200" b="1" dirty="0" smtClean="0">
                <a:latin typeface="Helvetica" pitchFamily="34" charset="0"/>
              </a:rPr>
              <a:t>	</a:t>
            </a:r>
            <a:r>
              <a:rPr lang="en-US" sz="2800" b="1" dirty="0" smtClean="0">
                <a:solidFill>
                  <a:srgbClr val="00B050"/>
                </a:solidFill>
                <a:latin typeface="Helvetica" pitchFamily="34" charset="0"/>
              </a:rPr>
              <a:t>Obvious qualification: </a:t>
            </a:r>
          </a:p>
          <a:p>
            <a:pPr marL="290513" indent="-290513">
              <a:lnSpc>
                <a:spcPct val="80000"/>
              </a:lnSpc>
              <a:buNone/>
            </a:pPr>
            <a:r>
              <a:rPr lang="en-US" sz="2800" b="1" dirty="0" smtClean="0">
                <a:solidFill>
                  <a:srgbClr val="00B050"/>
                </a:solidFill>
                <a:latin typeface="Helvetica" pitchFamily="34" charset="0"/>
              </a:rPr>
              <a:t>	</a:t>
            </a:r>
            <a:r>
              <a:rPr lang="en-US" sz="2800" b="1" dirty="0" smtClean="0">
                <a:latin typeface="Helvetica" pitchFamily="34" charset="0"/>
              </a:rPr>
              <a:t>Many aspects of interaction (status, etc.) are not tracked in this analysis.</a:t>
            </a:r>
            <a:endParaRPr lang="en-US" sz="2800" b="1" dirty="0" smtClean="0">
              <a:solidFill>
                <a:srgbClr val="FF0000"/>
              </a:solidFill>
              <a:latin typeface="Helvetica" pitchFamily="34" charset="0"/>
            </a:endParaRPr>
          </a:p>
          <a:p>
            <a:pPr marL="290513" indent="-290513">
              <a:lnSpc>
                <a:spcPct val="80000"/>
              </a:lnSpc>
              <a:buNone/>
            </a:pPr>
            <a:endParaRPr lang="en-US" sz="2800" b="1" dirty="0" smtClean="0">
              <a:latin typeface="Helvetica" pitchFamily="34" charset="0"/>
            </a:endParaRPr>
          </a:p>
          <a:p>
            <a:pPr marL="290513" indent="-290513">
              <a:lnSpc>
                <a:spcPct val="80000"/>
              </a:lnSpc>
              <a:buNone/>
            </a:pPr>
            <a:r>
              <a:rPr lang="en-US" sz="2800" b="1" dirty="0" smtClean="0">
                <a:latin typeface="Helvetica" pitchFamily="34" charset="0"/>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914400"/>
          </a:xfrm>
        </p:spPr>
        <p:txBody>
          <a:bodyPr/>
          <a:lstStyle/>
          <a:p>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533400" y="990600"/>
            <a:ext cx="8077200" cy="5410200"/>
          </a:xfrm>
        </p:spPr>
        <p:txBody>
          <a:bodyPr/>
          <a:lstStyle/>
          <a:p>
            <a:pPr marL="290513" indent="-290513">
              <a:lnSpc>
                <a:spcPct val="80000"/>
              </a:lnSpc>
            </a:pPr>
            <a:r>
              <a:rPr lang="en-US" sz="2800" b="1" dirty="0" smtClean="0">
                <a:solidFill>
                  <a:schemeClr val="accent2"/>
                </a:solidFill>
                <a:latin typeface="Helvetica" pitchFamily="34" charset="0"/>
              </a:rPr>
              <a:t>Dialectical Approaches to Cognition:</a:t>
            </a:r>
          </a:p>
          <a:p>
            <a:pPr marL="290513" indent="-290513">
              <a:lnSpc>
                <a:spcPct val="80000"/>
              </a:lnSpc>
              <a:buNone/>
            </a:pPr>
            <a:r>
              <a:rPr lang="en-US" sz="2800" b="1" dirty="0" smtClean="0">
                <a:solidFill>
                  <a:schemeClr val="accent2"/>
                </a:solidFill>
                <a:latin typeface="Helvetica" pitchFamily="34" charset="0"/>
              </a:rPr>
              <a:t>		Final words</a:t>
            </a:r>
          </a:p>
          <a:p>
            <a:pPr marL="290513" indent="-290513">
              <a:lnSpc>
                <a:spcPct val="80000"/>
              </a:lnSpc>
            </a:pPr>
            <a:endParaRPr lang="en-US" sz="1200" b="1" dirty="0" smtClean="0">
              <a:solidFill>
                <a:schemeClr val="accent2"/>
              </a:solidFill>
              <a:latin typeface="Helvetica" pitchFamily="34" charset="0"/>
            </a:endParaRPr>
          </a:p>
          <a:p>
            <a:pPr marL="290513" indent="-290513">
              <a:lnSpc>
                <a:spcPct val="80000"/>
              </a:lnSpc>
              <a:buNone/>
            </a:pPr>
            <a:r>
              <a:rPr lang="en-US" sz="1200" b="1" dirty="0" smtClean="0">
                <a:latin typeface="Helvetica" pitchFamily="34" charset="0"/>
              </a:rPr>
              <a:t>	</a:t>
            </a:r>
            <a:r>
              <a:rPr lang="en-US" sz="2800" b="1" dirty="0" smtClean="0">
                <a:latin typeface="Helvetica" pitchFamily="34" charset="0"/>
              </a:rPr>
              <a:t>Cognitive and Social (participatory) are not “optional,” free-choice perspectives. They are rough ways to direct our attention toward an </a:t>
            </a:r>
            <a:r>
              <a:rPr lang="en-US" sz="2800" b="1" dirty="0" smtClean="0">
                <a:solidFill>
                  <a:srgbClr val="00B050"/>
                </a:solidFill>
                <a:latin typeface="Helvetica" pitchFamily="34" charset="0"/>
              </a:rPr>
              <a:t>intimately connected system</a:t>
            </a:r>
            <a:r>
              <a:rPr lang="en-US" sz="2800" b="1" dirty="0" smtClean="0">
                <a:latin typeface="Helvetica" pitchFamily="34" charset="0"/>
              </a:rPr>
              <a:t>.</a:t>
            </a:r>
          </a:p>
          <a:p>
            <a:pPr marL="290513" indent="-290513">
              <a:lnSpc>
                <a:spcPct val="80000"/>
              </a:lnSpc>
              <a:buNone/>
            </a:pPr>
            <a:endParaRPr lang="en-US" sz="1200" b="1" dirty="0" smtClean="0">
              <a:latin typeface="Helvetica" pitchFamily="34" charset="0"/>
            </a:endParaRPr>
          </a:p>
          <a:p>
            <a:pPr marL="290513" indent="-290513">
              <a:lnSpc>
                <a:spcPct val="80000"/>
              </a:lnSpc>
              <a:buNone/>
            </a:pPr>
            <a:r>
              <a:rPr lang="en-US" sz="1200" b="1" dirty="0" smtClean="0">
                <a:solidFill>
                  <a:srgbClr val="FF0000"/>
                </a:solidFill>
                <a:latin typeface="Helvetica" pitchFamily="34" charset="0"/>
              </a:rPr>
              <a:t>	</a:t>
            </a:r>
            <a:r>
              <a:rPr lang="en-US" sz="2800" b="1" dirty="0" smtClean="0">
                <a:solidFill>
                  <a:srgbClr val="FF0000"/>
                </a:solidFill>
                <a:latin typeface="Helvetica" pitchFamily="34" charset="0"/>
              </a:rPr>
              <a:t>There is knowledge and acquisition in social/interactive issues, also:</a:t>
            </a:r>
          </a:p>
          <a:p>
            <a:pPr marL="290513" indent="-290513">
              <a:lnSpc>
                <a:spcPct val="80000"/>
              </a:lnSpc>
              <a:buNone/>
            </a:pPr>
            <a:r>
              <a:rPr lang="en-US" sz="2800" b="1" dirty="0" smtClean="0">
                <a:solidFill>
                  <a:srgbClr val="FF0000"/>
                </a:solidFill>
                <a:latin typeface="Helvetica" pitchFamily="34" charset="0"/>
              </a:rPr>
              <a:t>	Don’t confuse the FOCUS of human performance (social interaction, problem solving) with </a:t>
            </a:r>
            <a:r>
              <a:rPr lang="en-US" sz="2800" b="1" smtClean="0">
                <a:solidFill>
                  <a:srgbClr val="FF0000"/>
                </a:solidFill>
                <a:latin typeface="Helvetica" pitchFamily="34" charset="0"/>
              </a:rPr>
              <a:t>its NATURE. </a:t>
            </a:r>
            <a:r>
              <a:rPr lang="en-US" sz="2800" b="1" dirty="0" smtClean="0">
                <a:solidFill>
                  <a:srgbClr val="FF0000"/>
                </a:solidFill>
                <a:latin typeface="Helvetica" pitchFamily="34" charset="0"/>
              </a:rPr>
              <a:t>Social interaction is also on the basis of knowledge, if in unusual forms.</a:t>
            </a:r>
          </a:p>
          <a:p>
            <a:pPr marL="290513" indent="-290513">
              <a:lnSpc>
                <a:spcPct val="80000"/>
              </a:lnSpc>
              <a:buNone/>
            </a:pPr>
            <a:endParaRPr lang="en-US" sz="2800" b="1" dirty="0" smtClean="0">
              <a:latin typeface="Helvetica" pitchFamily="34" charset="0"/>
            </a:endParaRPr>
          </a:p>
          <a:p>
            <a:pPr marL="290513" indent="-290513">
              <a:lnSpc>
                <a:spcPct val="80000"/>
              </a:lnSpc>
              <a:buNone/>
            </a:pPr>
            <a:r>
              <a:rPr lang="en-US" sz="2800" b="1" dirty="0" smtClean="0">
                <a:latin typeface="Helvetica" pitchFamily="34" charset="0"/>
              </a:rPr>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2819400"/>
            <a:ext cx="7772400" cy="1143000"/>
          </a:xfrm>
        </p:spPr>
        <p:txBody>
          <a:bodyPr/>
          <a:lstStyle/>
          <a:p>
            <a:r>
              <a:rPr lang="en-US" b="1" dirty="0" smtClean="0">
                <a:solidFill>
                  <a:srgbClr val="C00000"/>
                </a:solidFill>
                <a:latin typeface="Helvetica" pitchFamily="34" charset="0"/>
              </a:rPr>
              <a:t>The End</a:t>
            </a:r>
            <a:endParaRPr lang="en-US" b="1" dirty="0">
              <a:solidFill>
                <a:srgbClr val="C00000"/>
              </a:solidFill>
              <a:latin typeface="Helvetica" pitchFamily="34" charset="0"/>
            </a:endParaRPr>
          </a:p>
        </p:txBody>
      </p:sp>
      <p:sp>
        <p:nvSpPr>
          <p:cNvPr id="73731" name="Rectangle 3"/>
          <p:cNvSpPr>
            <a:spLocks noGrp="1" noChangeArrowheads="1"/>
          </p:cNvSpPr>
          <p:nvPr>
            <p:ph type="body" idx="1"/>
          </p:nvPr>
        </p:nvSpPr>
        <p:spPr>
          <a:xfrm>
            <a:off x="685800" y="1828800"/>
            <a:ext cx="7772400" cy="4343400"/>
          </a:xfrm>
        </p:spPr>
        <p:txBody>
          <a:bodyPr/>
          <a:lstStyle/>
          <a:p>
            <a:pPr marL="290513" indent="-290513">
              <a:lnSpc>
                <a:spcPct val="80000"/>
              </a:lnSpc>
              <a:buNone/>
            </a:pPr>
            <a:endParaRPr lang="en-US" b="1" dirty="0" smtClean="0">
              <a:solidFill>
                <a:schemeClr val="accent2"/>
              </a:solidFill>
              <a:latin typeface="Helvetica"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5800" y="990600"/>
            <a:ext cx="7772400" cy="1143000"/>
          </a:xfrm>
        </p:spPr>
        <p:txBody>
          <a:bodyPr/>
          <a:lstStyle/>
          <a:p>
            <a:r>
              <a:rPr lang="en-US" b="1" dirty="0" smtClean="0">
                <a:solidFill>
                  <a:srgbClr val="C00000"/>
                </a:solidFill>
                <a:latin typeface="Helvetica" pitchFamily="34" charset="0"/>
              </a:rPr>
              <a:t>The Patterns Project: Topic</a:t>
            </a:r>
            <a:r>
              <a:rPr lang="en-US" b="1" dirty="0">
                <a:solidFill>
                  <a:schemeClr val="hlink"/>
                </a:solidFill>
                <a:latin typeface="Helvetica" pitchFamily="34" charset="0"/>
              </a:rPr>
              <a:t/>
            </a:r>
            <a:br>
              <a:rPr lang="en-US" b="1" dirty="0">
                <a:solidFill>
                  <a:schemeClr val="hlink"/>
                </a:solidFill>
                <a:latin typeface="Helvetica" pitchFamily="34" charset="0"/>
              </a:rPr>
            </a:br>
            <a:endParaRPr lang="en-US" sz="3600" b="1" dirty="0">
              <a:solidFill>
                <a:schemeClr val="hlink"/>
              </a:solidFill>
              <a:latin typeface="Helvetica" pitchFamily="34" charset="0"/>
            </a:endParaRPr>
          </a:p>
        </p:txBody>
      </p:sp>
      <p:sp>
        <p:nvSpPr>
          <p:cNvPr id="144387" name="Rectangle 3"/>
          <p:cNvSpPr>
            <a:spLocks noGrp="1" noChangeArrowheads="1"/>
          </p:cNvSpPr>
          <p:nvPr>
            <p:ph type="body" idx="1"/>
          </p:nvPr>
        </p:nvSpPr>
        <p:spPr>
          <a:xfrm>
            <a:off x="685800" y="1905000"/>
            <a:ext cx="7772400" cy="4572000"/>
          </a:xfrm>
        </p:spPr>
        <p:txBody>
          <a:bodyPr/>
          <a:lstStyle/>
          <a:p>
            <a:pPr marL="290513" indent="-290513">
              <a:lnSpc>
                <a:spcPct val="80000"/>
              </a:lnSpc>
            </a:pPr>
            <a:r>
              <a:rPr lang="en-US" sz="2800" b="1" dirty="0" smtClean="0">
                <a:latin typeface="Helvetica" pitchFamily="34" charset="0"/>
              </a:rPr>
              <a:t>Scientists call it: </a:t>
            </a:r>
            <a:r>
              <a:rPr lang="en-US" sz="2800" dirty="0" smtClean="0">
                <a:latin typeface="Helvetica" pitchFamily="34" charset="0"/>
              </a:rPr>
              <a:t>Dynamical Systems Theory</a:t>
            </a:r>
          </a:p>
          <a:p>
            <a:pPr marL="290513" indent="-290513">
              <a:lnSpc>
                <a:spcPct val="80000"/>
              </a:lnSpc>
              <a:buFontTx/>
              <a:buNone/>
            </a:pPr>
            <a:endParaRPr lang="en-US" sz="2800" dirty="0">
              <a:latin typeface="Helvetica" pitchFamily="34" charset="0"/>
            </a:endParaRPr>
          </a:p>
          <a:p>
            <a:pPr marL="290513" indent="-290513">
              <a:lnSpc>
                <a:spcPct val="80000"/>
              </a:lnSpc>
            </a:pPr>
            <a:r>
              <a:rPr lang="en-US" sz="2800" b="1" dirty="0" smtClean="0">
                <a:latin typeface="Helvetica" pitchFamily="34" charset="0"/>
              </a:rPr>
              <a:t>We call it</a:t>
            </a:r>
            <a:r>
              <a:rPr lang="en-US" sz="2800" dirty="0" smtClean="0">
                <a:latin typeface="Helvetica" pitchFamily="34" charset="0"/>
              </a:rPr>
              <a:t>: Patterns of Change &amp; Control</a:t>
            </a:r>
          </a:p>
          <a:p>
            <a:pPr marL="290513" indent="-290513">
              <a:lnSpc>
                <a:spcPct val="80000"/>
              </a:lnSpc>
            </a:pPr>
            <a:endParaRPr lang="en-US" sz="2400" dirty="0">
              <a:latin typeface="Helvetica" pitchFamily="34" charset="0"/>
            </a:endParaRPr>
          </a:p>
          <a:p>
            <a:pPr marL="1081088" lvl="1" indent="-333375">
              <a:lnSpc>
                <a:spcPct val="80000"/>
              </a:lnSpc>
            </a:pPr>
            <a:r>
              <a:rPr lang="en-US" sz="2400" b="1" dirty="0">
                <a:latin typeface="Helvetica" pitchFamily="34" charset="0"/>
              </a:rPr>
              <a:t>Pattern “Vocabulary”: </a:t>
            </a:r>
            <a:r>
              <a:rPr lang="en-US" sz="2400" dirty="0">
                <a:latin typeface="Helvetica" pitchFamily="34" charset="0"/>
              </a:rPr>
              <a:t>(oscillation, resonance, </a:t>
            </a:r>
            <a:r>
              <a:rPr lang="en-US" sz="2400" dirty="0">
                <a:solidFill>
                  <a:srgbClr val="FF0000"/>
                </a:solidFill>
                <a:latin typeface="Helvetica" pitchFamily="34" charset="0"/>
              </a:rPr>
              <a:t>equilibration</a:t>
            </a:r>
            <a:r>
              <a:rPr lang="en-US" sz="2400" dirty="0">
                <a:latin typeface="Helvetica" pitchFamily="34" charset="0"/>
              </a:rPr>
              <a:t>, …);</a:t>
            </a:r>
          </a:p>
          <a:p>
            <a:pPr marL="1081088" lvl="1" indent="-333375">
              <a:lnSpc>
                <a:spcPct val="80000"/>
              </a:lnSpc>
            </a:pPr>
            <a:r>
              <a:rPr lang="en-US" sz="2400" b="1" dirty="0" smtClean="0">
                <a:latin typeface="Helvetica" pitchFamily="34" charset="0"/>
              </a:rPr>
              <a:t>General “Conceptual Tools”:</a:t>
            </a:r>
            <a:r>
              <a:rPr lang="en-US" sz="2400" dirty="0" smtClean="0">
                <a:latin typeface="Helvetica" pitchFamily="34" charset="0"/>
              </a:rPr>
              <a:t> </a:t>
            </a:r>
            <a:r>
              <a:rPr lang="en-US" sz="2400" dirty="0">
                <a:latin typeface="Helvetica" pitchFamily="34" charset="0"/>
              </a:rPr>
              <a:t>(Stability/instability; linear/non-linear; attractors; chaos; phase space</a:t>
            </a:r>
            <a:r>
              <a:rPr lang="en-US" sz="2400" dirty="0" smtClean="0">
                <a:latin typeface="Helvetica" pitchFamily="34" charset="0"/>
              </a:rPr>
              <a:t>);</a:t>
            </a:r>
            <a:r>
              <a:rPr lang="en-US" sz="1800" b="1" dirty="0" smtClean="0">
                <a:latin typeface="Helvetica" pitchFamily="34" charset="0"/>
              </a:rPr>
              <a:t> </a:t>
            </a:r>
          </a:p>
          <a:p>
            <a:pPr marL="1081088" lvl="1" indent="-333375">
              <a:lnSpc>
                <a:spcPct val="80000"/>
              </a:lnSpc>
            </a:pPr>
            <a:r>
              <a:rPr lang="en-US" sz="2400" b="1" dirty="0" smtClean="0">
                <a:latin typeface="Helvetica" pitchFamily="34" charset="0"/>
              </a:rPr>
              <a:t>Inquiry: </a:t>
            </a:r>
            <a:r>
              <a:rPr lang="en-US" sz="2400" dirty="0" smtClean="0">
                <a:latin typeface="Helvetica" pitchFamily="34" charset="0"/>
              </a:rPr>
              <a:t>The Patterns Game</a:t>
            </a:r>
            <a:endParaRPr lang="en-US" sz="2400" dirty="0">
              <a:latin typeface="Helvetica" pitchFamily="34" charset="0"/>
            </a:endParaRPr>
          </a:p>
          <a:p>
            <a:pPr marL="290513" indent="-290513">
              <a:lnSpc>
                <a:spcPct val="80000"/>
              </a:lnSpc>
              <a:buFontTx/>
              <a:buNone/>
            </a:pPr>
            <a:endParaRPr lang="en-US" sz="800" b="1" dirty="0">
              <a:latin typeface="Helvetic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85800" y="838200"/>
            <a:ext cx="7772400" cy="1143000"/>
          </a:xfrm>
        </p:spPr>
        <p:txBody>
          <a:bodyPr/>
          <a:lstStyle/>
          <a:p>
            <a:r>
              <a:rPr lang="en-US" b="1" dirty="0">
                <a:solidFill>
                  <a:schemeClr val="hlink"/>
                </a:solidFill>
                <a:latin typeface="Helvetica" pitchFamily="34" charset="0"/>
              </a:rPr>
              <a:t>The Goal Conceptualization</a:t>
            </a:r>
            <a:endParaRPr lang="en-US" b="1" dirty="0">
              <a:solidFill>
                <a:schemeClr val="tx1"/>
              </a:solidFill>
              <a:latin typeface="Helvetica" pitchFamily="34" charset="0"/>
            </a:endParaRPr>
          </a:p>
        </p:txBody>
      </p:sp>
      <p:sp>
        <p:nvSpPr>
          <p:cNvPr id="123907" name="Rectangle 3"/>
          <p:cNvSpPr>
            <a:spLocks noGrp="1" noChangeArrowheads="1"/>
          </p:cNvSpPr>
          <p:nvPr>
            <p:ph type="body" idx="1"/>
          </p:nvPr>
        </p:nvSpPr>
        <p:spPr>
          <a:xfrm>
            <a:off x="685800" y="5410200"/>
            <a:ext cx="7772400" cy="1295400"/>
          </a:xfrm>
        </p:spPr>
        <p:txBody>
          <a:bodyPr/>
          <a:lstStyle/>
          <a:p>
            <a:pPr marL="290513" indent="-290513">
              <a:buFontTx/>
              <a:buNone/>
            </a:pPr>
            <a:r>
              <a:rPr lang="en-US" dirty="0">
                <a:latin typeface="Helvetica" pitchFamily="34" charset="0"/>
              </a:rPr>
              <a:t>Newton’s Law of Cooling</a:t>
            </a:r>
          </a:p>
          <a:p>
            <a:pPr marL="290513" indent="-290513">
              <a:buFontTx/>
              <a:buNone/>
            </a:pPr>
            <a:r>
              <a:rPr lang="en-US" dirty="0">
                <a:latin typeface="Helvetica" pitchFamily="34" charset="0"/>
              </a:rPr>
              <a:t>             </a:t>
            </a:r>
            <a:r>
              <a:rPr lang="en-US" dirty="0" err="1">
                <a:latin typeface="Helvetica" pitchFamily="34" charset="0"/>
              </a:rPr>
              <a:t>dT</a:t>
            </a:r>
            <a:r>
              <a:rPr lang="en-US" dirty="0">
                <a:latin typeface="Helvetica" pitchFamily="34" charset="0"/>
              </a:rPr>
              <a:t>/</a:t>
            </a:r>
            <a:r>
              <a:rPr lang="en-US" dirty="0" err="1">
                <a:latin typeface="Helvetica" pitchFamily="34" charset="0"/>
              </a:rPr>
              <a:t>dt</a:t>
            </a:r>
            <a:r>
              <a:rPr lang="en-US" dirty="0">
                <a:latin typeface="Helvetica" pitchFamily="34" charset="0"/>
              </a:rPr>
              <a:t> = k (</a:t>
            </a:r>
            <a:r>
              <a:rPr lang="en-US" dirty="0" err="1" smtClean="0">
                <a:latin typeface="Helvetica" pitchFamily="34" charset="0"/>
              </a:rPr>
              <a:t>T</a:t>
            </a:r>
            <a:r>
              <a:rPr lang="en-US" baseline="-25000" dirty="0" err="1" smtClean="0">
                <a:latin typeface="Helvetica" pitchFamily="34" charset="0"/>
              </a:rPr>
              <a:t>Object</a:t>
            </a:r>
            <a:r>
              <a:rPr lang="en-US" dirty="0" smtClean="0">
                <a:latin typeface="Helvetica" pitchFamily="34" charset="0"/>
              </a:rPr>
              <a:t> </a:t>
            </a:r>
            <a:r>
              <a:rPr lang="en-US" dirty="0">
                <a:latin typeface="Helvetica" pitchFamily="34" charset="0"/>
              </a:rPr>
              <a:t>– </a:t>
            </a:r>
            <a:r>
              <a:rPr lang="en-US" dirty="0" err="1" smtClean="0">
                <a:latin typeface="Helvetica" pitchFamily="34" charset="0"/>
              </a:rPr>
              <a:t>T</a:t>
            </a:r>
            <a:r>
              <a:rPr lang="en-US" baseline="-25000" dirty="0" err="1" smtClean="0">
                <a:latin typeface="Helvetica" pitchFamily="34" charset="0"/>
              </a:rPr>
              <a:t>Ambient</a:t>
            </a:r>
            <a:r>
              <a:rPr lang="en-US" dirty="0" smtClean="0">
                <a:latin typeface="Helvetica" pitchFamily="34" charset="0"/>
              </a:rPr>
              <a:t>)</a:t>
            </a:r>
            <a:endParaRPr lang="en-US" dirty="0">
              <a:latin typeface="Helvetica" pitchFamily="34" charset="0"/>
            </a:endParaRPr>
          </a:p>
        </p:txBody>
      </p:sp>
      <p:pic>
        <p:nvPicPr>
          <p:cNvPr id="123908" name="Picture 4" descr="CASHCIQ6"/>
          <p:cNvPicPr>
            <a:picLocks noChangeAspect="1" noChangeArrowheads="1"/>
          </p:cNvPicPr>
          <p:nvPr/>
        </p:nvPicPr>
        <p:blipFill>
          <a:blip r:embed="rId3" cstate="print">
            <a:clrChange>
              <a:clrFrom>
                <a:srgbClr val="FFFFFF"/>
              </a:clrFrom>
              <a:clrTo>
                <a:srgbClr val="FFFFFF">
                  <a:alpha val="0"/>
                </a:srgbClr>
              </a:clrTo>
            </a:clrChange>
          </a:blip>
          <a:srcRect l="2649" t="9930" r="2649" b="3310"/>
          <a:stretch>
            <a:fillRect/>
          </a:stretch>
        </p:blipFill>
        <p:spPr bwMode="auto">
          <a:xfrm>
            <a:off x="2514600" y="2298700"/>
            <a:ext cx="4038600" cy="29591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762000"/>
            <a:ext cx="7772400" cy="1143000"/>
          </a:xfrm>
        </p:spPr>
        <p:txBody>
          <a:bodyPr/>
          <a:lstStyle/>
          <a:p>
            <a:r>
              <a:rPr lang="en-US" b="1" dirty="0" smtClean="0">
                <a:solidFill>
                  <a:schemeClr val="hlink"/>
                </a:solidFill>
                <a:latin typeface="Helvetica" pitchFamily="34" charset="0"/>
              </a:rPr>
              <a:t>Unit Instructional Design</a:t>
            </a:r>
            <a:endParaRPr lang="en-US" b="1" dirty="0">
              <a:solidFill>
                <a:schemeClr val="hlink"/>
              </a:solidFill>
              <a:latin typeface="Helvetica" pitchFamily="34" charset="0"/>
            </a:endParaRPr>
          </a:p>
        </p:txBody>
      </p:sp>
      <p:sp>
        <p:nvSpPr>
          <p:cNvPr id="72707" name="Rectangle 3"/>
          <p:cNvSpPr>
            <a:spLocks noGrp="1" noChangeArrowheads="1"/>
          </p:cNvSpPr>
          <p:nvPr>
            <p:ph type="body" idx="1"/>
          </p:nvPr>
        </p:nvSpPr>
        <p:spPr>
          <a:xfrm>
            <a:off x="685800" y="2133600"/>
            <a:ext cx="7772400" cy="4343400"/>
          </a:xfrm>
        </p:spPr>
        <p:txBody>
          <a:bodyPr/>
          <a:lstStyle/>
          <a:p>
            <a:pPr marL="609600" indent="-609600">
              <a:lnSpc>
                <a:spcPct val="90000"/>
              </a:lnSpc>
              <a:buFontTx/>
              <a:buAutoNum type="arabicPeriod"/>
            </a:pPr>
            <a:r>
              <a:rPr lang="en-US" sz="3400" dirty="0">
                <a:latin typeface="Helvetica" pitchFamily="34" charset="0"/>
              </a:rPr>
              <a:t>Open discussion of cold glass of milk taken from the refrigerator.</a:t>
            </a:r>
            <a:endParaRPr lang="en-US" sz="3400" dirty="0">
              <a:solidFill>
                <a:srgbClr val="FF0000"/>
              </a:solidFill>
              <a:latin typeface="Helvetica" pitchFamily="34" charset="0"/>
            </a:endParaRPr>
          </a:p>
          <a:p>
            <a:pPr marL="609600" indent="-609600">
              <a:lnSpc>
                <a:spcPct val="90000"/>
              </a:lnSpc>
              <a:buFontTx/>
              <a:buAutoNum type="arabicPeriod"/>
            </a:pPr>
            <a:r>
              <a:rPr lang="en-US" sz="3400" dirty="0">
                <a:solidFill>
                  <a:srgbClr val="FF0000"/>
                </a:solidFill>
                <a:latin typeface="Helvetica" pitchFamily="34" charset="0"/>
              </a:rPr>
              <a:t>“Milk” mediated by graphs.</a:t>
            </a:r>
          </a:p>
          <a:p>
            <a:pPr marL="609600" indent="-609600">
              <a:lnSpc>
                <a:spcPct val="90000"/>
              </a:lnSpc>
              <a:buFontTx/>
              <a:buAutoNum type="arabicPeriod"/>
            </a:pPr>
            <a:r>
              <a:rPr lang="en-US" sz="3400" dirty="0">
                <a:solidFill>
                  <a:srgbClr val="FF0000"/>
                </a:solidFill>
                <a:latin typeface="Helvetica" pitchFamily="34" charset="0"/>
              </a:rPr>
              <a:t>Data collection and analysis.</a:t>
            </a:r>
          </a:p>
          <a:p>
            <a:pPr marL="609600" indent="-609600">
              <a:lnSpc>
                <a:spcPct val="90000"/>
              </a:lnSpc>
              <a:buFontTx/>
              <a:buAutoNum type="arabicPeriod"/>
            </a:pPr>
            <a:r>
              <a:rPr lang="en-US" sz="3400" dirty="0" err="1">
                <a:latin typeface="Helvetica" pitchFamily="34" charset="0"/>
              </a:rPr>
              <a:t>Scaffolded</a:t>
            </a:r>
            <a:r>
              <a:rPr lang="en-US" sz="3400" dirty="0">
                <a:latin typeface="Helvetica" pitchFamily="34" charset="0"/>
              </a:rPr>
              <a:t> model creation, in a computer program</a:t>
            </a:r>
            <a:r>
              <a:rPr lang="en-US" sz="3400" dirty="0" smtClean="0">
                <a:latin typeface="Helvetica" pitchFamily="34" charset="0"/>
              </a:rPr>
              <a:t>. </a:t>
            </a:r>
            <a:r>
              <a:rPr lang="en-US" sz="3400" dirty="0" smtClean="0">
                <a:solidFill>
                  <a:srgbClr val="0070C0"/>
                </a:solidFill>
                <a:latin typeface="Helvetica" pitchFamily="34" charset="0"/>
              </a:rPr>
              <a:t>(The normative model.)</a:t>
            </a:r>
            <a:endParaRPr lang="en-US" sz="3400" dirty="0">
              <a:solidFill>
                <a:srgbClr val="0070C0"/>
              </a:solidFill>
              <a:latin typeface="Helvetica" pitchFamily="34" charset="0"/>
            </a:endParaRPr>
          </a:p>
          <a:p>
            <a:pPr marL="609600" indent="-609600">
              <a:lnSpc>
                <a:spcPct val="90000"/>
              </a:lnSpc>
              <a:buFontTx/>
              <a:buAutoNum type="arabicPeriod"/>
            </a:pPr>
            <a:r>
              <a:rPr lang="en-US" sz="3400" dirty="0">
                <a:latin typeface="Helvetica" pitchFamily="34" charset="0"/>
              </a:rPr>
              <a:t>Extension to other </a:t>
            </a:r>
            <a:r>
              <a:rPr lang="en-US" sz="3400" dirty="0" smtClean="0">
                <a:latin typeface="Helvetica" pitchFamily="34" charset="0"/>
              </a:rPr>
              <a:t>contexts.</a:t>
            </a:r>
            <a:endParaRPr lang="en-US" sz="3400" dirty="0">
              <a:latin typeface="Helvetic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762000"/>
            <a:ext cx="7772400" cy="1143000"/>
          </a:xfrm>
        </p:spPr>
        <p:txBody>
          <a:bodyPr/>
          <a:lstStyle/>
          <a:p>
            <a:r>
              <a:rPr lang="en-US" b="1" dirty="0" smtClean="0">
                <a:solidFill>
                  <a:schemeClr val="hlink"/>
                </a:solidFill>
                <a:latin typeface="Helvetica" pitchFamily="34" charset="0"/>
              </a:rPr>
              <a:t>Data Selection Criteria</a:t>
            </a:r>
            <a:endParaRPr lang="en-US" b="1" dirty="0">
              <a:solidFill>
                <a:schemeClr val="hlink"/>
              </a:solidFill>
              <a:latin typeface="Helvetica" pitchFamily="34" charset="0"/>
            </a:endParaRPr>
          </a:p>
        </p:txBody>
      </p:sp>
      <p:sp>
        <p:nvSpPr>
          <p:cNvPr id="72707" name="Rectangle 3"/>
          <p:cNvSpPr>
            <a:spLocks noGrp="1" noChangeArrowheads="1"/>
          </p:cNvSpPr>
          <p:nvPr>
            <p:ph type="body" idx="1"/>
          </p:nvPr>
        </p:nvSpPr>
        <p:spPr>
          <a:xfrm>
            <a:off x="685800" y="2133600"/>
            <a:ext cx="7772400" cy="4343400"/>
          </a:xfrm>
        </p:spPr>
        <p:txBody>
          <a:bodyPr/>
          <a:lstStyle/>
          <a:p>
            <a:pPr marL="609600" indent="-609600">
              <a:lnSpc>
                <a:spcPct val="90000"/>
              </a:lnSpc>
            </a:pPr>
            <a:r>
              <a:rPr lang="en-US" sz="3400" dirty="0" smtClean="0">
                <a:solidFill>
                  <a:srgbClr val="0070C0"/>
                </a:solidFill>
                <a:latin typeface="Helvetica" pitchFamily="34" charset="0"/>
              </a:rPr>
              <a:t>Socially shared: </a:t>
            </a:r>
            <a:r>
              <a:rPr lang="en-US" sz="3400" dirty="0" smtClean="0">
                <a:latin typeface="Helvetica" pitchFamily="34" charset="0"/>
              </a:rPr>
              <a:t>Class consensus; used independently by several, if not all</a:t>
            </a:r>
          </a:p>
          <a:p>
            <a:pPr marL="609600" indent="-609600">
              <a:lnSpc>
                <a:spcPct val="90000"/>
              </a:lnSpc>
            </a:pPr>
            <a:endParaRPr lang="en-US" sz="3400" dirty="0" smtClean="0">
              <a:latin typeface="Helvetica" pitchFamily="34" charset="0"/>
            </a:endParaRPr>
          </a:p>
          <a:p>
            <a:pPr marL="609600" indent="-609600">
              <a:lnSpc>
                <a:spcPct val="90000"/>
              </a:lnSpc>
            </a:pPr>
            <a:r>
              <a:rPr lang="en-US" sz="3400" dirty="0" smtClean="0">
                <a:solidFill>
                  <a:srgbClr val="0070C0"/>
                </a:solidFill>
                <a:latin typeface="Helvetica" pitchFamily="34" charset="0"/>
              </a:rPr>
              <a:t>Stable:</a:t>
            </a:r>
            <a:r>
              <a:rPr lang="en-US" sz="3400" dirty="0" smtClean="0">
                <a:latin typeface="Helvetica" pitchFamily="34" charset="0"/>
              </a:rPr>
              <a:t> Several uses, different contexts</a:t>
            </a:r>
          </a:p>
          <a:p>
            <a:pPr marL="609600" indent="-609600">
              <a:lnSpc>
                <a:spcPct val="90000"/>
              </a:lnSpc>
            </a:pPr>
            <a:endParaRPr lang="en-US" sz="3400" dirty="0" smtClean="0">
              <a:latin typeface="Helvetic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2133600"/>
            <a:ext cx="7772400" cy="1143000"/>
          </a:xfrm>
        </p:spPr>
        <p:txBody>
          <a:bodyPr/>
          <a:lstStyle/>
          <a:p>
            <a:r>
              <a:rPr lang="en-US" b="1" dirty="0" smtClean="0">
                <a:solidFill>
                  <a:srgbClr val="C00000"/>
                </a:solidFill>
                <a:latin typeface="Helvetica" pitchFamily="34" charset="0"/>
              </a:rPr>
              <a:t>Case Study:</a:t>
            </a:r>
            <a:r>
              <a:rPr lang="en-US" b="1" dirty="0" smtClean="0">
                <a:solidFill>
                  <a:schemeClr val="hlink"/>
                </a:solidFill>
                <a:latin typeface="Helvetica" pitchFamily="34" charset="0"/>
              </a:rPr>
              <a:t/>
            </a:r>
            <a:br>
              <a:rPr lang="en-US" b="1" dirty="0" smtClean="0">
                <a:solidFill>
                  <a:schemeClr val="hlink"/>
                </a:solidFill>
                <a:latin typeface="Helvetica" pitchFamily="34" charset="0"/>
              </a:rPr>
            </a:br>
            <a:r>
              <a:rPr lang="en-US" b="1" dirty="0" smtClean="0">
                <a:solidFill>
                  <a:schemeClr val="hlink"/>
                </a:solidFill>
                <a:latin typeface="Helvetica" pitchFamily="34" charset="0"/>
              </a:rPr>
              <a:t>Freaking Out</a:t>
            </a:r>
            <a:endParaRPr lang="en-US" b="1" dirty="0">
              <a:solidFill>
                <a:schemeClr val="hlink"/>
              </a:solidFill>
              <a:latin typeface="Helvetic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762000"/>
            <a:ext cx="7772400" cy="1143000"/>
          </a:xfrm>
        </p:spPr>
        <p:txBody>
          <a:bodyPr/>
          <a:lstStyle/>
          <a:p>
            <a:r>
              <a:rPr lang="en-US" b="1" dirty="0" smtClean="0">
                <a:solidFill>
                  <a:srgbClr val="009999"/>
                </a:solidFill>
                <a:latin typeface="Helvetica" pitchFamily="34" charset="0"/>
              </a:rPr>
              <a:t>The Pivotal Event:</a:t>
            </a:r>
            <a:br>
              <a:rPr lang="en-US" b="1" dirty="0" smtClean="0">
                <a:solidFill>
                  <a:srgbClr val="009999"/>
                </a:solidFill>
                <a:latin typeface="Helvetica" pitchFamily="34" charset="0"/>
              </a:rPr>
            </a:br>
            <a:r>
              <a:rPr lang="en-US" sz="3600" b="1" dirty="0" smtClean="0">
                <a:solidFill>
                  <a:srgbClr val="009999"/>
                </a:solidFill>
                <a:latin typeface="Helvetica" pitchFamily="34" charset="0"/>
              </a:rPr>
              <a:t>(Why does the temperature change faster at first?)</a:t>
            </a:r>
            <a:endParaRPr lang="en-US" sz="3600" b="1" dirty="0">
              <a:solidFill>
                <a:srgbClr val="009999"/>
              </a:solidFill>
              <a:latin typeface="Helvetica" pitchFamily="34" charset="0"/>
            </a:endParaRPr>
          </a:p>
        </p:txBody>
      </p:sp>
      <p:sp>
        <p:nvSpPr>
          <p:cNvPr id="72707" name="Rectangle 3"/>
          <p:cNvSpPr>
            <a:spLocks noGrp="1" noChangeArrowheads="1"/>
          </p:cNvSpPr>
          <p:nvPr>
            <p:ph type="body" idx="1"/>
          </p:nvPr>
        </p:nvSpPr>
        <p:spPr>
          <a:xfrm>
            <a:off x="685800" y="2514600"/>
            <a:ext cx="7772400" cy="4343400"/>
          </a:xfrm>
        </p:spPr>
        <p:txBody>
          <a:bodyPr/>
          <a:lstStyle/>
          <a:p>
            <a:pPr marL="290513" indent="-290513">
              <a:lnSpc>
                <a:spcPct val="80000"/>
              </a:lnSpc>
              <a:buFontTx/>
              <a:buNone/>
            </a:pPr>
            <a:r>
              <a:rPr lang="en-US" dirty="0" smtClean="0">
                <a:latin typeface="Helvetica" pitchFamily="34" charset="0"/>
              </a:rPr>
              <a:t>W:  I think that the liquids like to be in an equilibrium, so when one is way off they sort of </a:t>
            </a:r>
            <a:r>
              <a:rPr lang="en-US" b="1" dirty="0" smtClean="0">
                <a:solidFill>
                  <a:srgbClr val="ED181E"/>
                </a:solidFill>
                <a:latin typeface="Helvetica" pitchFamily="34" charset="0"/>
              </a:rPr>
              <a:t>freak out</a:t>
            </a:r>
            <a:r>
              <a:rPr lang="en-US" dirty="0" smtClean="0">
                <a:latin typeface="Helvetica" pitchFamily="34" charset="0"/>
              </a:rPr>
              <a:t> and work harder to reach equilibrium, and when its closer to equilibrium they’re more calm.  So they sort of drift slowly towards equilibrium.  So maybe that’s why it moves fast at first because it’s like </a:t>
            </a:r>
            <a:r>
              <a:rPr lang="en-US" b="1" dirty="0" smtClean="0">
                <a:solidFill>
                  <a:srgbClr val="ED181E"/>
                </a:solidFill>
                <a:latin typeface="Helvetica" pitchFamily="34" charset="0"/>
              </a:rPr>
              <a:t>freaking out</a:t>
            </a:r>
            <a:r>
              <a:rPr lang="en-US" b="1" dirty="0" smtClean="0">
                <a:solidFill>
                  <a:schemeClr val="accent2"/>
                </a:solidFill>
                <a:latin typeface="Helvetica" pitchFamily="34" charset="0"/>
              </a:rPr>
              <a:t>,</a:t>
            </a:r>
            <a:r>
              <a:rPr lang="en-US" dirty="0" smtClean="0">
                <a:latin typeface="Helvetica" pitchFamily="34" charset="0"/>
              </a:rPr>
              <a:t> but then it slows down because it’s approaching the right temperature.</a:t>
            </a:r>
          </a:p>
          <a:p>
            <a:pPr marL="609600" indent="-609600">
              <a:lnSpc>
                <a:spcPct val="90000"/>
              </a:lnSpc>
            </a:pPr>
            <a:endParaRPr lang="en-US" dirty="0" smtClean="0">
              <a:latin typeface="Helvetic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None/>
          <a:tabLst/>
          <a:defRPr kumimoji="0" lang="en-US" sz="2800" b="0" i="0" u="none" strike="noStrike" cap="none" normalizeH="0" baseline="0" smtClean="0">
            <a:ln>
              <a:noFill/>
            </a:ln>
            <a:solidFill>
              <a:schemeClr val="tx1"/>
            </a:solidFill>
            <a:effectLst/>
            <a:latin typeface="Helvetic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None/>
          <a:tabLst/>
          <a:defRPr kumimoji="0" lang="en-US" sz="2800" b="0" i="0" u="none" strike="noStrike" cap="none" normalizeH="0" baseline="0" smtClean="0">
            <a:ln>
              <a:noFill/>
            </a:ln>
            <a:solidFill>
              <a:schemeClr val="tx1"/>
            </a:solidFill>
            <a:effectLst/>
            <a:latin typeface="Helvetica" pitchFamily="34"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19194</TotalTime>
  <Words>1739</Words>
  <Application>Microsoft Office PowerPoint</Application>
  <PresentationFormat>On-screen Show (4:3)</PresentationFormat>
  <Paragraphs>259</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Blank</vt:lpstr>
      <vt:lpstr>The Construction of  Causal Schemes</vt:lpstr>
      <vt:lpstr>Preview “Sound Bites” </vt:lpstr>
      <vt:lpstr>Preview “Sound Bites” continued </vt:lpstr>
      <vt:lpstr>The Patterns Project: Topic </vt:lpstr>
      <vt:lpstr>The Goal Conceptualization</vt:lpstr>
      <vt:lpstr>Unit Instructional Design</vt:lpstr>
      <vt:lpstr>Data Selection Criteria</vt:lpstr>
      <vt:lpstr>Case Study: Freaking Out</vt:lpstr>
      <vt:lpstr>The Pivotal Event: (Why does the temperature change faster at first?)</vt:lpstr>
      <vt:lpstr>Intuitive Schemata (P-prims; diSessa, 1993)</vt:lpstr>
      <vt:lpstr>Intuitive Schemata (Continued…)</vt:lpstr>
      <vt:lpstr>Slide 12</vt:lpstr>
      <vt:lpstr>Slide 13</vt:lpstr>
      <vt:lpstr>Slide 14</vt:lpstr>
      <vt:lpstr>Slide 15</vt:lpstr>
      <vt:lpstr>Slide 16</vt:lpstr>
      <vt:lpstr>Innovations</vt:lpstr>
      <vt:lpstr>Mechanisms</vt:lpstr>
      <vt:lpstr>Mechanisms</vt:lpstr>
      <vt:lpstr>Precursors &amp; Development</vt:lpstr>
      <vt:lpstr>Slide 21</vt:lpstr>
      <vt:lpstr>Slide 22</vt:lpstr>
      <vt:lpstr>Slide 23</vt:lpstr>
      <vt:lpstr>Slide 24</vt:lpstr>
      <vt:lpstr>Slide 25</vt:lpstr>
      <vt:lpstr>Slide 26</vt:lpstr>
      <vt:lpstr>Slide 27</vt:lpstr>
      <vt:lpstr>Slide 28</vt:lpstr>
      <vt:lpstr>Slide 29</vt:lpstr>
      <vt:lpstr>Slide 30</vt:lpstr>
      <vt:lpstr>Mechanisms</vt:lpstr>
      <vt:lpstr>Reprise </vt:lpstr>
      <vt:lpstr>Reprise (continued) Learning Mechanisms </vt:lpstr>
      <vt:lpstr>Reprise (continued) </vt:lpstr>
      <vt:lpstr> </vt:lpstr>
      <vt:lpstr> </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Naïve Conceptions Coherent or Fragmented?</dc:title>
  <dc:creator>Andrea A. diSessa</dc:creator>
  <cp:lastModifiedBy>Andy</cp:lastModifiedBy>
  <cp:revision>306</cp:revision>
  <dcterms:created xsi:type="dcterms:W3CDTF">2003-02-14T00:21:50Z</dcterms:created>
  <dcterms:modified xsi:type="dcterms:W3CDTF">2009-08-06T00:59:03Z</dcterms:modified>
</cp:coreProperties>
</file>